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0" r:id="rId2"/>
    <p:sldId id="271" r:id="rId3"/>
    <p:sldId id="313" r:id="rId4"/>
    <p:sldId id="272" r:id="rId5"/>
    <p:sldId id="276" r:id="rId6"/>
    <p:sldId id="269" r:id="rId7"/>
    <p:sldId id="312" r:id="rId8"/>
    <p:sldId id="259" r:id="rId9"/>
    <p:sldId id="257" r:id="rId10"/>
    <p:sldId id="290" r:id="rId11"/>
  </p:sldIdLst>
  <p:sldSz cx="9144000" cy="5719763"/>
  <p:notesSz cx="6858000" cy="9144000"/>
  <p:custDataLst>
    <p:tags r:id="rId1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8000"/>
    <a:srgbClr val="4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0" d="100"/>
          <a:sy n="80" d="100"/>
        </p:scale>
        <p:origin x="-1086" y="-84"/>
      </p:cViewPr>
      <p:guideLst>
        <p:guide orient="horz" pos="1718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747"/>
        <p:guide pos="2178"/>
      </p:guideLst>
    </p:cSldViewPr>
  </p:notesViewPr>
  <p:gridSpacing cx="72033" cy="7203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/>
            </a:lvl1pPr>
          </a:lstStyle>
          <a:p>
            <a:pPr>
              <a:defRPr/>
            </a:pPr>
            <a:fld id="{1899D945-03CD-4A75-8707-5299D3E0F4ED}" type="datetime1">
              <a:rPr lang="zh-CN" altLang="en-US"/>
              <a:t>2022/5/28</a:t>
            </a:fld>
            <a:endParaRPr lang="en-US" altLang="zh-CN"/>
          </a:p>
        </p:txBody>
      </p:sp>
      <p:sp>
        <p:nvSpPr>
          <p:cNvPr id="44036" name="幻灯片图像占位符 3"/>
          <p:cNvSpPr>
            <a:spLocks noGrp="1" noRot="1" noChangeAspect="1" noChangeArrowheads="1"/>
          </p:cNvSpPr>
          <p:nvPr>
            <p:ph type="sldImg" idx="9"/>
          </p:nvPr>
        </p:nvSpPr>
        <p:spPr bwMode="auto">
          <a:xfrm>
            <a:off x="688390" y="685800"/>
            <a:ext cx="5481221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4037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30000"/>
              </a:spcBef>
            </a:pPr>
            <a:r>
              <a:rPr lang="zh-CN" altLang="en-US" sz="1200"/>
              <a:t>单击此处编辑母版文本样式</a:t>
            </a:r>
          </a:p>
          <a:p>
            <a:pPr>
              <a:spcBef>
                <a:spcPct val="30000"/>
              </a:spcBef>
            </a:pPr>
            <a:r>
              <a:rPr lang="zh-CN" altLang="en-US" sz="1200"/>
              <a:t>第二级</a:t>
            </a:r>
          </a:p>
          <a:p>
            <a:pPr>
              <a:spcBef>
                <a:spcPct val="30000"/>
              </a:spcBef>
            </a:pPr>
            <a:r>
              <a:rPr lang="zh-CN" altLang="en-US" sz="1200"/>
              <a:t>第三级</a:t>
            </a:r>
          </a:p>
          <a:p>
            <a:pPr>
              <a:spcBef>
                <a:spcPct val="30000"/>
              </a:spcBef>
            </a:pPr>
            <a:r>
              <a:rPr lang="zh-CN" altLang="en-US" sz="1200"/>
              <a:t>第四级</a:t>
            </a:r>
          </a:p>
          <a:p>
            <a:pPr>
              <a:spcBef>
                <a:spcPct val="30000"/>
              </a:spcBef>
            </a:pPr>
            <a:r>
              <a:rPr lang="zh-CN" altLang="en-US" sz="120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>
              <a:defRPr/>
            </a:pPr>
            <a:fld id="{0DAC795F-B1C7-4720-81FB-6052FC40BA6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41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1001713" y="0"/>
            <a:ext cx="2079626" cy="1301750"/>
          </a:xfrm>
        </p:spPr>
      </p:sp>
      <p:sp>
        <p:nvSpPr>
          <p:cNvPr id="45059" name="备注占位符 2"/>
          <p:cNvSpPr>
            <a:spLocks noGrp="1" noRot="1" noChangeAspect="1" noChangeArrowheads="1"/>
          </p:cNvSpPr>
          <p:nvPr>
            <p:ph type="body" idx="4294967295"/>
          </p:nvPr>
        </p:nvSpPr>
        <p:spPr bwMode="auto">
          <a:xfrm>
            <a:off x="457200" y="836613"/>
            <a:ext cx="828992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更多模板、视频教程：</a:t>
            </a:r>
            <a:r>
              <a:rPr lang="en-US" altLang="zh-CN" smtClean="0"/>
              <a:t>http://www.mysoeasy.com</a:t>
            </a:r>
            <a:endParaRPr lang="zh-CN" altLang="en-US" smtClean="0"/>
          </a:p>
          <a:p>
            <a:endParaRPr lang="en-US" altLang="zh-CN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1001713" y="0"/>
            <a:ext cx="2079626" cy="1301750"/>
          </a:xfrm>
        </p:spPr>
      </p:sp>
      <p:sp>
        <p:nvSpPr>
          <p:cNvPr id="45059" name="备注占位符 2"/>
          <p:cNvSpPr>
            <a:spLocks noGrp="1" noRot="1" noChangeAspect="1" noChangeArrowheads="1"/>
          </p:cNvSpPr>
          <p:nvPr>
            <p:ph type="body" idx="4294967295"/>
          </p:nvPr>
        </p:nvSpPr>
        <p:spPr bwMode="auto">
          <a:xfrm>
            <a:off x="457200" y="836613"/>
            <a:ext cx="828992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更多模板、视频教程：</a:t>
            </a:r>
            <a:r>
              <a:rPr lang="en-US" altLang="zh-CN" smtClean="0"/>
              <a:t>http://www.mysoeasy.com</a:t>
            </a:r>
            <a:endParaRPr lang="zh-CN" altLang="en-US" smtClean="0"/>
          </a:p>
          <a:p>
            <a:endParaRPr lang="en-US" altLang="zh-CN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1001713" y="0"/>
            <a:ext cx="2079626" cy="1301750"/>
          </a:xfrm>
        </p:spPr>
      </p:sp>
      <p:sp>
        <p:nvSpPr>
          <p:cNvPr id="46083" name="备注占位符 2"/>
          <p:cNvSpPr>
            <a:spLocks noGrp="1" noRot="1" noChangeAspect="1" noChangeArrowheads="1"/>
          </p:cNvSpPr>
          <p:nvPr>
            <p:ph type="body" idx="4294967295"/>
          </p:nvPr>
        </p:nvSpPr>
        <p:spPr bwMode="auto">
          <a:xfrm>
            <a:off x="457200" y="836613"/>
            <a:ext cx="828992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更多模板、视频教程：</a:t>
            </a:r>
            <a:r>
              <a:rPr lang="en-US" altLang="zh-CN" smtClean="0"/>
              <a:t>http://www.mysoeasy.com</a:t>
            </a:r>
            <a:endParaRPr lang="zh-CN" altLang="en-US" smtClean="0"/>
          </a:p>
          <a:p>
            <a:endParaRPr lang="en-US" altLang="zh-CN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1001713" y="0"/>
            <a:ext cx="2079626" cy="1301750"/>
          </a:xfrm>
        </p:spPr>
      </p:sp>
      <p:sp>
        <p:nvSpPr>
          <p:cNvPr id="47107" name="备注占位符 2"/>
          <p:cNvSpPr>
            <a:spLocks noGrp="1" noRot="1" noChangeAspect="1" noChangeArrowheads="1"/>
          </p:cNvSpPr>
          <p:nvPr>
            <p:ph type="body" idx="4294967295"/>
          </p:nvPr>
        </p:nvSpPr>
        <p:spPr bwMode="auto">
          <a:xfrm>
            <a:off x="457200" y="836613"/>
            <a:ext cx="828992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更多模板、视频教程：</a:t>
            </a:r>
            <a:r>
              <a:rPr lang="en-US" altLang="zh-CN" smtClean="0"/>
              <a:t>http://www.mysoeasy.com</a:t>
            </a:r>
            <a:endParaRPr lang="zh-CN" altLang="en-US" smtClean="0"/>
          </a:p>
          <a:p>
            <a:endParaRPr lang="en-US" altLang="zh-CN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1001713" y="0"/>
            <a:ext cx="2079626" cy="1301750"/>
          </a:xfrm>
        </p:spPr>
      </p:sp>
      <p:sp>
        <p:nvSpPr>
          <p:cNvPr id="53251" name="备注占位符 2"/>
          <p:cNvSpPr>
            <a:spLocks noGrp="1" noRot="1" noChangeAspect="1" noChangeArrowheads="1"/>
          </p:cNvSpPr>
          <p:nvPr>
            <p:ph type="body" idx="4294967295"/>
          </p:nvPr>
        </p:nvSpPr>
        <p:spPr bwMode="auto">
          <a:xfrm>
            <a:off x="457200" y="836613"/>
            <a:ext cx="828992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更多模板、视频教程：</a:t>
            </a:r>
            <a:r>
              <a:rPr lang="en-US" altLang="zh-CN" smtClean="0"/>
              <a:t>http://www.mysoeasy.com</a:t>
            </a:r>
            <a:endParaRPr lang="zh-CN" altLang="en-US" smtClean="0"/>
          </a:p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7032"/>
            <a:ext cx="7772400" cy="1226178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41560"/>
            <a:ext cx="6400800" cy="1461880"/>
          </a:xfrm>
        </p:spPr>
        <p:txBody>
          <a:bodyPr/>
          <a:lstStyle>
            <a:lvl1pPr marL="0" indent="0" algn="ctr">
              <a:buNone/>
              <a:defRPr/>
            </a:lvl1pPr>
            <a:lvl2pPr marL="381635" indent="0" algn="ctr">
              <a:buNone/>
              <a:defRPr/>
            </a:lvl2pPr>
            <a:lvl3pPr marL="762635" indent="0" algn="ctr">
              <a:buNone/>
              <a:defRPr/>
            </a:lvl3pPr>
            <a:lvl4pPr marL="1144270" indent="0" algn="ctr">
              <a:buNone/>
              <a:defRPr/>
            </a:lvl4pPr>
            <a:lvl5pPr marL="1525270" indent="0" algn="ctr">
              <a:buNone/>
              <a:defRPr/>
            </a:lvl5pPr>
            <a:lvl6pPr marL="1906905" indent="0" algn="ctr">
              <a:buNone/>
              <a:defRPr/>
            </a:lvl6pPr>
            <a:lvl7pPr marL="2287905" indent="0" algn="ctr">
              <a:buNone/>
              <a:defRPr/>
            </a:lvl7pPr>
            <a:lvl8pPr marL="2669540" indent="0" algn="ctr">
              <a:buNone/>
              <a:defRPr/>
            </a:lvl8pPr>
            <a:lvl9pPr marL="3051175" indent="0" algn="ctr">
              <a:buNone/>
              <a:defRPr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48481" y="577000"/>
            <a:ext cx="8291513" cy="48649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8285B-B8DC-4C49-B2A3-4091675D6A85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00EE-82AF-408A-A8FD-B0747804747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7025" y="97988"/>
            <a:ext cx="2071688" cy="5464836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34746" y="127781"/>
            <a:ext cx="6067425" cy="5464836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34464-CFA5-4A54-8DCC-4FE2D7898715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12AA-845C-43AB-BDBF-D3BC042BB99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27313" y="97988"/>
            <a:ext cx="5770562" cy="479348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8E6-2E58-49DB-AD7A-D962D25186C0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8719-516F-4106-AC09-6B2C428E4EE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086" y="516915"/>
            <a:ext cx="8291513" cy="48649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B111C-308B-4069-9507-E706A3580E13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5B84-BF4D-43BB-AEA9-998742EAE7D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5887"/>
            <a:ext cx="7772400" cy="1136135"/>
          </a:xfrm>
        </p:spPr>
        <p:txBody>
          <a:bodyPr anchor="t"/>
          <a:lstStyle>
            <a:lvl1pPr algn="l">
              <a:defRPr sz="3335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4550"/>
            <a:ext cx="7772400" cy="1251337"/>
          </a:xfrm>
        </p:spPr>
        <p:txBody>
          <a:bodyPr anchor="b"/>
          <a:lstStyle>
            <a:lvl1pPr marL="0" indent="0">
              <a:buNone/>
              <a:defRPr sz="1670"/>
            </a:lvl1pPr>
            <a:lvl2pPr marL="381635" indent="0">
              <a:buNone/>
              <a:defRPr sz="1500"/>
            </a:lvl2pPr>
            <a:lvl3pPr marL="762635" indent="0">
              <a:buNone/>
              <a:defRPr sz="1335"/>
            </a:lvl3pPr>
            <a:lvl4pPr marL="1144270" indent="0">
              <a:buNone/>
              <a:defRPr sz="1170"/>
            </a:lvl4pPr>
            <a:lvl5pPr marL="1525270" indent="0">
              <a:buNone/>
              <a:defRPr sz="1170"/>
            </a:lvl5pPr>
            <a:lvl6pPr marL="1906905" indent="0">
              <a:buNone/>
              <a:defRPr sz="1170"/>
            </a:lvl6pPr>
            <a:lvl7pPr marL="2287905" indent="0">
              <a:buNone/>
              <a:defRPr sz="1170"/>
            </a:lvl7pPr>
            <a:lvl8pPr marL="2669540" indent="0">
              <a:buNone/>
              <a:defRPr sz="1170"/>
            </a:lvl8pPr>
            <a:lvl9pPr marL="3051175" indent="0">
              <a:buNone/>
              <a:defRPr sz="117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2B49F-C4C1-4A70-ACB4-E54B033BC583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10CD6-0CB2-419B-B6F4-6B1959C5B7B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dirty="0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697836"/>
            <a:ext cx="4068763" cy="4864988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8363" y="697836"/>
            <a:ext cx="4070350" cy="4864988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547F1-8F92-4689-A272-491D9B22A75F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F33DB-07AE-49A6-827F-B766D0F0A87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9081"/>
            <a:ext cx="8229600" cy="9534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0470"/>
            <a:ext cx="4040188" cy="53363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635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4270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905" indent="0">
              <a:buNone/>
              <a:defRPr sz="1335" b="1"/>
            </a:lvl6pPr>
            <a:lvl7pPr marL="2287905" indent="0">
              <a:buNone/>
              <a:defRPr sz="1335" b="1"/>
            </a:lvl7pPr>
            <a:lvl8pPr marL="2669540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4108"/>
            <a:ext cx="4040188" cy="329585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0470"/>
            <a:ext cx="4041775" cy="53363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635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4270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905" indent="0">
              <a:buNone/>
              <a:defRPr sz="1335" b="1"/>
            </a:lvl6pPr>
            <a:lvl7pPr marL="2287905" indent="0">
              <a:buNone/>
              <a:defRPr sz="1335" b="1"/>
            </a:lvl7pPr>
            <a:lvl8pPr marL="2669540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4108"/>
            <a:ext cx="4041775" cy="329585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1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3FCEF-5763-4DFF-8D12-D2A2E0393266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84651-B88E-4B91-8798-0139124147D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C294-6CDC-40BA-A59F-7A3DD42C1308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3BD0C-0F88-4304-A3B0-DDA6A2C4F97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6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29BDA-C10E-4A9C-8338-E56F5FA0D4A8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DB6A-EF31-4236-AEE0-EB44F27B9D7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757"/>
            <a:ext cx="3008313" cy="969290"/>
          </a:xfrm>
        </p:spPr>
        <p:txBody>
          <a:bodyPr anchor="b"/>
          <a:lstStyle>
            <a:lvl1pPr algn="l">
              <a:defRPr sz="167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757"/>
            <a:ext cx="5111750" cy="4882203"/>
          </a:xfrm>
        </p:spPr>
        <p:txBody>
          <a:bodyPr/>
          <a:lstStyle>
            <a:lvl1pPr>
              <a:defRPr sz="2670"/>
            </a:lvl1pPr>
            <a:lvl2pPr>
              <a:defRPr sz="2335"/>
            </a:lvl2pPr>
            <a:lvl3pPr>
              <a:defRPr sz="200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7047"/>
            <a:ext cx="3008313" cy="3912913"/>
          </a:xfrm>
        </p:spPr>
        <p:txBody>
          <a:bodyPr/>
          <a:lstStyle>
            <a:lvl1pPr marL="0" indent="0">
              <a:buNone/>
              <a:defRPr sz="1170"/>
            </a:lvl1pPr>
            <a:lvl2pPr marL="381635" indent="0">
              <a:buNone/>
              <a:defRPr sz="1000"/>
            </a:lvl2pPr>
            <a:lvl3pPr marL="762635" indent="0">
              <a:buNone/>
              <a:defRPr sz="835"/>
            </a:lvl3pPr>
            <a:lvl4pPr marL="1144270" indent="0">
              <a:buNone/>
              <a:defRPr sz="750"/>
            </a:lvl4pPr>
            <a:lvl5pPr marL="1525270" indent="0">
              <a:buNone/>
              <a:defRPr sz="750"/>
            </a:lvl5pPr>
            <a:lvl6pPr marL="1906905" indent="0">
              <a:buNone/>
              <a:defRPr sz="750"/>
            </a:lvl6pPr>
            <a:lvl7pPr marL="2287905" indent="0">
              <a:buNone/>
              <a:defRPr sz="750"/>
            </a:lvl7pPr>
            <a:lvl8pPr marL="2669540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22A92-6BCD-4E06-81D9-F7926B166434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DF854-E1D8-494F-845A-144930FC131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5288" y="18538"/>
            <a:ext cx="6264275" cy="58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defRPr/>
            </a:pPr>
            <a:r>
              <a:rPr lang="zh-CN" altLang="en-US" sz="2400" b="1" smtClean="0">
                <a:ea typeface="楷体_GB2312" pitchFamily="49" charset="-122"/>
              </a:rPr>
              <a:t>西南科技大学继续教育德阳学习中心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4280"/>
            <a:ext cx="5486400" cy="472728"/>
          </a:xfrm>
        </p:spPr>
        <p:txBody>
          <a:bodyPr anchor="b"/>
          <a:lstStyle>
            <a:lvl1pPr algn="l">
              <a:defRPr sz="167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28"/>
            <a:ext cx="5486400" cy="3432240"/>
          </a:xfrm>
        </p:spPr>
        <p:txBody>
          <a:bodyPr/>
          <a:lstStyle>
            <a:lvl1pPr marL="0" indent="0">
              <a:buNone/>
              <a:defRPr sz="2670"/>
            </a:lvl1pPr>
            <a:lvl2pPr marL="381635" indent="0">
              <a:buNone/>
              <a:defRPr sz="2335"/>
            </a:lvl2pPr>
            <a:lvl3pPr marL="762635" indent="0">
              <a:buNone/>
              <a:defRPr sz="2000"/>
            </a:lvl3pPr>
            <a:lvl4pPr marL="1144270" indent="0">
              <a:buNone/>
              <a:defRPr sz="1670"/>
            </a:lvl4pPr>
            <a:lvl5pPr marL="1525270" indent="0">
              <a:buNone/>
              <a:defRPr sz="1670"/>
            </a:lvl5pPr>
            <a:lvl6pPr marL="1906905" indent="0">
              <a:buNone/>
              <a:defRPr sz="1670"/>
            </a:lvl6pPr>
            <a:lvl7pPr marL="2287905" indent="0">
              <a:buNone/>
              <a:defRPr sz="1670"/>
            </a:lvl7pPr>
            <a:lvl8pPr marL="2669540" indent="0">
              <a:buNone/>
              <a:defRPr sz="1670"/>
            </a:lvl8pPr>
            <a:lvl9pPr marL="3051175" indent="0">
              <a:buNone/>
              <a:defRPr sz="1670"/>
            </a:lvl9pPr>
          </a:lstStyle>
          <a:p>
            <a:pPr lvl="0"/>
            <a:endParaRPr lang="zh-CN" altLang="en-US" noProof="0" smtClean="0">
              <a:sym typeface="Adobe Caslon Pro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7008"/>
            <a:ext cx="5486400" cy="671352"/>
          </a:xfrm>
        </p:spPr>
        <p:txBody>
          <a:bodyPr/>
          <a:lstStyle>
            <a:lvl1pPr marL="0" indent="0">
              <a:buNone/>
              <a:defRPr sz="1170"/>
            </a:lvl1pPr>
            <a:lvl2pPr marL="381635" indent="0">
              <a:buNone/>
              <a:defRPr sz="1000"/>
            </a:lvl2pPr>
            <a:lvl3pPr marL="762635" indent="0">
              <a:buNone/>
              <a:defRPr sz="835"/>
            </a:lvl3pPr>
            <a:lvl4pPr marL="1144270" indent="0">
              <a:buNone/>
              <a:defRPr sz="750"/>
            </a:lvl4pPr>
            <a:lvl5pPr marL="1525270" indent="0">
              <a:buNone/>
              <a:defRPr sz="750"/>
            </a:lvl5pPr>
            <a:lvl6pPr marL="1906905" indent="0">
              <a:buNone/>
              <a:defRPr sz="750"/>
            </a:lvl6pPr>
            <a:lvl7pPr marL="2287905" indent="0">
              <a:buNone/>
              <a:defRPr sz="750"/>
            </a:lvl7pPr>
            <a:lvl8pPr marL="2669540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35A2-85BC-4FA8-9C2A-7AB5DDDDC503}" type="datetime1">
              <a:rPr lang="en-US"/>
              <a:t>5/28/2022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F29D-888D-4755-A792-F34B4556B30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BF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27313" y="97988"/>
            <a:ext cx="5770562" cy="47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>
                <a:sym typeface="Adobe Caslon Pro Bold" pitchFamily="18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697836"/>
            <a:ext cx="8291513" cy="486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>
                <a:sym typeface="Adobe Caslon Pro" pitchFamily="18" charset="0"/>
              </a:rPr>
              <a:t>单击此处编辑母版文本样式</a:t>
            </a:r>
          </a:p>
          <a:p>
            <a:pPr lvl="1"/>
            <a:r>
              <a:rPr lang="zh-CN" altLang="en-US" smtClean="0">
                <a:sym typeface="Adobe Caslon Pro" pitchFamily="18" charset="0"/>
              </a:rPr>
              <a:t>第二级</a:t>
            </a:r>
          </a:p>
          <a:p>
            <a:pPr lvl="2"/>
            <a:r>
              <a:rPr lang="zh-CN" altLang="en-US" smtClean="0">
                <a:sym typeface="Adobe Caslon Pro" pitchFamily="18" charset="0"/>
              </a:rPr>
              <a:t>第三级</a:t>
            </a:r>
          </a:p>
          <a:p>
            <a:pPr lvl="3"/>
            <a:r>
              <a:rPr lang="zh-CN" altLang="en-US" smtClean="0">
                <a:sym typeface="Adobe Caslon Pro" pitchFamily="18" charset="0"/>
              </a:rPr>
              <a:t>第四级</a:t>
            </a:r>
          </a:p>
          <a:p>
            <a:pPr lvl="4"/>
            <a:r>
              <a:rPr lang="zh-CN" altLang="en-US" smtClean="0">
                <a:sym typeface="Adobe Caslon Pro" pitchFamily="18" charset="0"/>
              </a:rPr>
              <a:t>第五级</a:t>
            </a:r>
          </a:p>
        </p:txBody>
      </p:sp>
      <p:sp>
        <p:nvSpPr>
          <p:cNvPr id="2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301963"/>
            <a:ext cx="2133600" cy="3045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buFontTx/>
              <a:buNone/>
              <a:defRPr sz="1000">
                <a:solidFill>
                  <a:srgbClr val="8B8B8B"/>
                </a:solidFill>
              </a:defRPr>
            </a:lvl1pPr>
          </a:lstStyle>
          <a:p>
            <a:pPr>
              <a:defRPr/>
            </a:pPr>
            <a:fld id="{03DDB3E0-98F1-4510-ABA0-D6E270515444}" type="datetime1">
              <a:rPr lang="en-US"/>
              <a:t>5/28/2022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301963"/>
            <a:ext cx="2895600" cy="3045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buFontTx/>
              <a:buNone/>
              <a:defRPr sz="1000">
                <a:solidFill>
                  <a:srgbClr val="8B8B8B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301963"/>
            <a:ext cx="2133600" cy="3045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000">
                <a:solidFill>
                  <a:srgbClr val="8B8B8B"/>
                </a:solidFill>
              </a:defRPr>
            </a:lvl1pPr>
          </a:lstStyle>
          <a:p>
            <a:pPr>
              <a:defRPr/>
            </a:pPr>
            <a:fld id="{AFD06CA4-0E88-459A-A457-6B2B5F19748D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random/>
  </p:transition>
  <p:hf sldNum="0" hdr="0" ftr="0"/>
  <p:txStyles>
    <p:titleStyle>
      <a:lvl1pPr marL="762635" indent="-762635" algn="ctr" rtl="0" eaLnBrk="0" fontAlgn="base" hangingPunct="0">
        <a:spcBef>
          <a:spcPct val="0"/>
        </a:spcBef>
        <a:spcAft>
          <a:spcPct val="0"/>
        </a:spcAft>
        <a:defRPr sz="2335">
          <a:solidFill>
            <a:schemeClr val="accent1"/>
          </a:solidFill>
          <a:latin typeface="+mj-lt"/>
          <a:ea typeface="+mj-ea"/>
          <a:cs typeface="+mj-cs"/>
          <a:sym typeface="Adobe Caslon Pro Bold" pitchFamily="18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dobe Caslon Pro Bold" pitchFamily="18" charset="0"/>
          <a:sym typeface="Adobe Caslon Pro Bold" pitchFamily="18" charset="0"/>
        </a:defRPr>
      </a:lvl9pPr>
    </p:titleStyle>
    <p:bodyStyle>
      <a:lvl1pPr marL="285750" indent="-285750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•"/>
        <a:defRPr sz="1170">
          <a:solidFill>
            <a:schemeClr val="tx1"/>
          </a:solidFill>
          <a:latin typeface="+mn-lt"/>
          <a:ea typeface="+mn-ea"/>
          <a:cs typeface="+mn-cs"/>
          <a:sym typeface="Adobe Caslon Pro" pitchFamily="18" charset="0"/>
        </a:defRPr>
      </a:lvl1pPr>
      <a:lvl2pPr marL="619760" indent="-23812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–"/>
        <a:defRPr sz="1000">
          <a:solidFill>
            <a:schemeClr val="tx1"/>
          </a:solidFill>
          <a:latin typeface="+mn-lt"/>
          <a:sym typeface="Adobe Caslon Pro" pitchFamily="18" charset="0"/>
        </a:defRPr>
      </a:lvl2pPr>
      <a:lvl3pPr marL="953135" indent="-190500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•"/>
        <a:defRPr sz="920">
          <a:solidFill>
            <a:schemeClr val="tx1"/>
          </a:solidFill>
          <a:latin typeface="+mn-lt"/>
          <a:sym typeface="Adobe Caslon Pro" pitchFamily="18" charset="0"/>
        </a:defRPr>
      </a:lvl3pPr>
      <a:lvl4pPr marL="1334770" indent="-190500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–"/>
        <a:defRPr sz="835">
          <a:solidFill>
            <a:schemeClr val="tx1"/>
          </a:solidFill>
          <a:latin typeface="+mn-lt"/>
          <a:sym typeface="Adobe Caslon Pro" pitchFamily="18" charset="0"/>
        </a:defRPr>
      </a:lvl4pPr>
      <a:lvl5pPr marL="1716405" indent="-190500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835">
          <a:solidFill>
            <a:schemeClr val="tx1"/>
          </a:solidFill>
          <a:latin typeface="+mn-lt"/>
          <a:sym typeface="Adobe Caslon Pro" pitchFamily="18" charset="0"/>
        </a:defRPr>
      </a:lvl5pPr>
      <a:lvl6pPr marL="2097405" indent="-190500" algn="l" rtl="0" fontAlgn="base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835">
          <a:solidFill>
            <a:schemeClr val="tx1"/>
          </a:solidFill>
          <a:latin typeface="+mn-lt"/>
          <a:sym typeface="Adobe Caslon Pro" pitchFamily="18" charset="0"/>
        </a:defRPr>
      </a:lvl6pPr>
      <a:lvl7pPr marL="2479040" indent="-190500" algn="l" rtl="0" fontAlgn="base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835">
          <a:solidFill>
            <a:schemeClr val="tx1"/>
          </a:solidFill>
          <a:latin typeface="+mn-lt"/>
          <a:sym typeface="Adobe Caslon Pro" pitchFamily="18" charset="0"/>
        </a:defRPr>
      </a:lvl7pPr>
      <a:lvl8pPr marL="2860040" indent="-190500" algn="l" rtl="0" fontAlgn="base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835">
          <a:solidFill>
            <a:schemeClr val="tx1"/>
          </a:solidFill>
          <a:latin typeface="+mn-lt"/>
          <a:sym typeface="Adobe Caslon Pro" pitchFamily="18" charset="0"/>
        </a:defRPr>
      </a:lvl8pPr>
      <a:lvl9pPr marL="3241675" indent="-190500" algn="l" rtl="0" fontAlgn="base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835">
          <a:solidFill>
            <a:schemeClr val="tx1"/>
          </a:solidFill>
          <a:latin typeface="+mn-lt"/>
          <a:sym typeface="Adobe Caslon Pro" pitchFamily="18" charset="0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90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790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9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448" y="-21439"/>
            <a:ext cx="4044315" cy="54781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42144" y="0"/>
            <a:ext cx="5067935" cy="54567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2022.5.28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55466" y="1487185"/>
            <a:ext cx="4178350" cy="1499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latinLnBrk="0" hangingPunct="1">
              <a:lnSpc>
                <a:spcPts val="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毕业</a:t>
            </a:r>
            <a:r>
              <a:rPr kumimoji="0" lang="zh-CN" sz="2800" b="0" i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论文</a:t>
            </a:r>
            <a:r>
              <a:rPr kumimoji="0" lang="zh-CN" altLang="en-US" sz="2800" b="0" i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（设计）</a:t>
            </a:r>
            <a:r>
              <a:rPr kumimoji="0" lang="zh-CN" sz="2800" b="0" i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审核</a:t>
            </a:r>
            <a:endParaRPr kumimoji="0" lang="en-US" altLang="zh-CN" sz="2800" b="0" i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  <a:p>
            <a:pPr marL="0" marR="0" lvl="0" indent="0" algn="ctr" defTabSz="914400" rtl="0" eaLnBrk="1" latinLnBrk="0" hangingPunct="1">
              <a:lnSpc>
                <a:spcPts val="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2800" b="0" i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重点</a:t>
            </a:r>
            <a:r>
              <a:rPr kumimoji="0" lang="zh-CN" sz="2800" b="0" i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问题解读</a:t>
            </a:r>
          </a:p>
        </p:txBody>
      </p:sp>
      <p:pic>
        <p:nvPicPr>
          <p:cNvPr id="6" name="图片 5" descr="校徽__彩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8" y="266693"/>
            <a:ext cx="1382986" cy="1296391"/>
          </a:xfrm>
          <a:prstGeom prst="rect">
            <a:avLst/>
          </a:prstGeom>
        </p:spPr>
      </p:pic>
      <p:sp>
        <p:nvSpPr>
          <p:cNvPr id="8" name="标题 1"/>
          <p:cNvSpPr txBox="1">
            <a:spLocks noChangeArrowheads="1"/>
          </p:cNvSpPr>
          <p:nvPr/>
        </p:nvSpPr>
        <p:spPr bwMode="auto">
          <a:xfrm>
            <a:off x="466119" y="266693"/>
            <a:ext cx="3457584" cy="374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42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          目       录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42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一、选题要求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4200"/>
              </a:lnSpc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二</a:t>
            </a: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、篇章结构的完整性与规范性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42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三、完成过程支撑材料</a:t>
            </a:r>
            <a:endParaRPr lang="en-US" altLang="zh-CN" sz="2000" b="1" dirty="0" smtClean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42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dobe Caslon Pro Bold" pitchFamily="18" charset="0"/>
                <a:sym typeface="Adobe Caslon Pro Bold" pitchFamily="18" charset="0"/>
              </a:rPr>
              <a:t>四、完成质量符合要求</a:t>
            </a:r>
            <a:endParaRPr lang="zh-CN" altLang="en-US" sz="20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dobe Caslon Pro Bold" pitchFamily="18" charset="0"/>
              <a:sym typeface="Adobe Caslon Pro Bold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文本框 1"/>
          <p:cNvSpPr txBox="1">
            <a:spLocks noChangeArrowheads="1"/>
          </p:cNvSpPr>
          <p:nvPr/>
        </p:nvSpPr>
        <p:spPr bwMode="auto">
          <a:xfrm>
            <a:off x="2266950" y="1491254"/>
            <a:ext cx="5112385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0" hangingPunct="1">
              <a:lnSpc>
                <a:spcPts val="5200"/>
              </a:lnSpc>
            </a:pPr>
            <a:r>
              <a:rPr lang="zh-CN" altLang="en-US" sz="4800" b="1" dirty="0">
                <a:solidFill>
                  <a:srgbClr val="FF0000"/>
                </a:solidFill>
              </a:rPr>
              <a:t>谢谢大家！</a:t>
            </a:r>
          </a:p>
        </p:txBody>
      </p:sp>
      <p:sp>
        <p:nvSpPr>
          <p:cNvPr id="43012" name="矩形 1"/>
          <p:cNvSpPr>
            <a:spLocks noChangeArrowheads="1"/>
          </p:cNvSpPr>
          <p:nvPr/>
        </p:nvSpPr>
        <p:spPr bwMode="auto">
          <a:xfrm>
            <a:off x="3347796" y="3507584"/>
            <a:ext cx="22862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  教学教务科 制</a:t>
            </a:r>
            <a:endParaRPr lang="en-US" altLang="zh-CN" sz="2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标题 1"/>
          <p:cNvSpPr txBox="1">
            <a:spLocks noChangeArrowheads="1"/>
          </p:cNvSpPr>
          <p:nvPr/>
        </p:nvSpPr>
        <p:spPr bwMode="auto">
          <a:xfrm>
            <a:off x="792400" y="973697"/>
            <a:ext cx="8029547" cy="347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4200"/>
              </a:lnSpc>
            </a:pP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一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、选题要求</a:t>
            </a:r>
            <a:endParaRPr lang="en-US" altLang="zh-CN" sz="2400" b="1" dirty="0" smtClean="0">
              <a:latin typeface="Adobe Caslon Pro Bold" pitchFamily="18" charset="0"/>
              <a:sym typeface="Adobe Caslon Pro Bold" pitchFamily="18" charset="0"/>
            </a:endParaRPr>
          </a:p>
          <a:p>
            <a:pPr>
              <a:lnSpc>
                <a:spcPts val="4200"/>
              </a:lnSpc>
            </a:pPr>
            <a:r>
              <a:rPr lang="zh-CN" altLang="en-US" sz="2000" dirty="0" smtClean="0">
                <a:sym typeface="Adobe Caslon Pro" pitchFamily="18" charset="0"/>
              </a:rPr>
              <a:t>选题要求：做到</a:t>
            </a:r>
            <a:r>
              <a:rPr lang="zh-CN" altLang="en-US" sz="2000" dirty="0" smtClean="0">
                <a:latin typeface="Adobe Caslon Pro Bold" pitchFamily="18" charset="0"/>
                <a:sym typeface="Adobe Caslon Pro Bold" pitchFamily="18" charset="0"/>
              </a:rPr>
              <a:t>题目</a:t>
            </a:r>
            <a:r>
              <a:rPr lang="zh-CN" altLang="en-US" sz="2000" dirty="0">
                <a:latin typeface="Adobe Caslon Pro Bold" pitchFamily="18" charset="0"/>
                <a:sym typeface="Adobe Caslon Pro Bold" pitchFamily="18" charset="0"/>
              </a:rPr>
              <a:t>和</a:t>
            </a:r>
            <a:r>
              <a:rPr lang="zh-CN" altLang="en-US" sz="2000" dirty="0" smtClean="0">
                <a:latin typeface="Adobe Caslon Pro Bold" pitchFamily="18" charset="0"/>
                <a:sym typeface="Adobe Caslon Pro Bold" pitchFamily="18" charset="0"/>
              </a:rPr>
              <a:t>内容匹配，“文要对题”。</a:t>
            </a:r>
            <a:endParaRPr lang="en-US" altLang="zh-CN" sz="2000" dirty="0" smtClean="0">
              <a:sym typeface="Adobe Caslon Pro" pitchFamily="18" charset="0"/>
            </a:endParaRPr>
          </a:p>
          <a:p>
            <a:pPr>
              <a:lnSpc>
                <a:spcPts val="4200"/>
              </a:lnSpc>
            </a:pPr>
            <a:r>
              <a:rPr lang="zh-CN" altLang="en-US" sz="2000" dirty="0" smtClean="0">
                <a:sym typeface="Adobe Caslon Pro" pitchFamily="18" charset="0"/>
              </a:rPr>
              <a:t>（一）论文（设计）题目应符合专业内涵，培养目标及基本要求，反映专业特色与方向；其内容具有理论探索或</a:t>
            </a:r>
            <a:r>
              <a:rPr lang="zh-CN" altLang="en-US" sz="2000" dirty="0">
                <a:sym typeface="Adobe Caslon Pro" pitchFamily="18" charset="0"/>
              </a:rPr>
              <a:t>实用</a:t>
            </a:r>
            <a:r>
              <a:rPr lang="zh-CN" altLang="en-US" sz="2000" dirty="0" smtClean="0">
                <a:sym typeface="Adobe Caslon Pro" pitchFamily="18" charset="0"/>
              </a:rPr>
              <a:t>价值，难度与工作量适宜。</a:t>
            </a:r>
            <a:endParaRPr lang="en-US" altLang="zh-CN" sz="2000" dirty="0" smtClean="0">
              <a:sym typeface="Adobe Caslon Pro" pitchFamily="18" charset="0"/>
            </a:endParaRPr>
          </a:p>
          <a:p>
            <a:pPr>
              <a:lnSpc>
                <a:spcPts val="4200"/>
              </a:lnSpc>
            </a:pPr>
            <a:r>
              <a:rPr lang="zh-CN" altLang="en-US" sz="2000" dirty="0" smtClean="0">
                <a:sym typeface="Adobe Caslon Pro" pitchFamily="18" charset="0"/>
              </a:rPr>
              <a:t>（二）题目来源分为：科研项目、生产实践、自拟题目。前两项选题不应低于</a:t>
            </a:r>
            <a:r>
              <a:rPr lang="en-US" altLang="zh-CN" sz="2000" dirty="0" smtClean="0">
                <a:sym typeface="Adobe Caslon Pro" pitchFamily="18" charset="0"/>
              </a:rPr>
              <a:t>95%</a:t>
            </a:r>
            <a:r>
              <a:rPr lang="zh-CN" altLang="en-US" sz="2000" dirty="0" smtClean="0">
                <a:sym typeface="Adobe Caslon Pro" pitchFamily="18" charset="0"/>
              </a:rPr>
              <a:t>，</a:t>
            </a:r>
            <a:r>
              <a:rPr lang="zh-CN" altLang="en-US" sz="2000" dirty="0">
                <a:sym typeface="Adobe Caslon Pro" pitchFamily="18" charset="0"/>
              </a:rPr>
              <a:t>自拟题</a:t>
            </a:r>
            <a:r>
              <a:rPr lang="zh-CN" altLang="en-US" sz="2000" dirty="0" smtClean="0">
                <a:sym typeface="Adobe Caslon Pro" pitchFamily="18" charset="0"/>
              </a:rPr>
              <a:t>目不得超过</a:t>
            </a:r>
            <a:r>
              <a:rPr lang="en-US" altLang="zh-CN" sz="2000" dirty="0" smtClean="0">
                <a:sym typeface="Adobe Caslon Pro" pitchFamily="18" charset="0"/>
              </a:rPr>
              <a:t>5% </a:t>
            </a:r>
            <a:r>
              <a:rPr lang="zh-CN" altLang="en-US" sz="2000" dirty="0" smtClean="0">
                <a:sym typeface="Adobe Caslon Pro" pitchFamily="18" charset="0"/>
              </a:rPr>
              <a:t>。</a:t>
            </a:r>
            <a:endParaRPr lang="en-US" altLang="zh-CN" sz="2000" dirty="0" smtClean="0">
              <a:sym typeface="Adobe Caslon Pro" pitchFamily="18" charset="0"/>
            </a:endParaRPr>
          </a:p>
          <a:p>
            <a:pPr>
              <a:lnSpc>
                <a:spcPts val="4200"/>
              </a:lnSpc>
            </a:pPr>
            <a:endParaRPr lang="zh-CN" altLang="en-US" sz="2000" dirty="0">
              <a:sym typeface="Adobe Caslon Pro" pitchFamily="18" charset="0"/>
            </a:endParaRPr>
          </a:p>
          <a:p>
            <a:pPr latinLnBrk="0">
              <a:lnSpc>
                <a:spcPts val="4200"/>
              </a:lnSpc>
            </a:pPr>
            <a:endParaRPr lang="zh-CN" altLang="en-US" sz="2000" b="1" dirty="0">
              <a:latin typeface="Adobe Caslon Pro Bold" pitchFamily="18" charset="0"/>
              <a:sym typeface="Adobe Caslon Pro Bold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826770" y="914990"/>
            <a:ext cx="7778750" cy="360165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 </a:t>
            </a:r>
            <a:r>
              <a:rPr sz="2000" dirty="0" smtClean="0">
                <a:ea typeface="宋体" panose="02010600030101010101" pitchFamily="2" charset="-122"/>
              </a:rPr>
              <a:t>（一）</a:t>
            </a:r>
            <a:r>
              <a:rPr lang="zh-CN" sz="2000" dirty="0" smtClean="0">
                <a:ea typeface="宋体" panose="02010600030101010101" pitchFamily="2" charset="-122"/>
              </a:rPr>
              <a:t>结构的完整性</a:t>
            </a:r>
            <a:r>
              <a:rPr sz="2000" dirty="0" smtClean="0">
                <a:ea typeface="宋体" panose="02010600030101010101" pitchFamily="2" charset="-122"/>
              </a:rPr>
              <a:t>包含以下内容：</a:t>
            </a:r>
          </a:p>
          <a:p>
            <a:pPr algn="l">
              <a:lnSpc>
                <a:spcPct val="150000"/>
              </a:lnSpc>
            </a:pPr>
            <a:r>
              <a:rPr lang="en-US" sz="2000" dirty="0" smtClean="0">
                <a:ea typeface="宋体" panose="02010600030101010101" pitchFamily="2" charset="-122"/>
              </a:rPr>
              <a:t>   </a:t>
            </a:r>
            <a:r>
              <a:rPr sz="2000" dirty="0" smtClean="0">
                <a:ea typeface="宋体" panose="02010600030101010101" pitchFamily="2" charset="-122"/>
              </a:rPr>
              <a:t>1.封面</a:t>
            </a:r>
          </a:p>
          <a:p>
            <a:pPr algn="l">
              <a:lnSpc>
                <a:spcPct val="150000"/>
              </a:lnSpc>
            </a:pPr>
            <a:r>
              <a:rPr lang="en-US" sz="2000" dirty="0" smtClean="0">
                <a:ea typeface="宋体" panose="02010600030101010101" pitchFamily="2" charset="-122"/>
              </a:rPr>
              <a:t>   </a:t>
            </a:r>
            <a:r>
              <a:rPr sz="2000" dirty="0" smtClean="0">
                <a:ea typeface="宋体" panose="02010600030101010101" pitchFamily="2" charset="-122"/>
              </a:rPr>
              <a:t>2.学术诚信声明（需学生本人签字的扫描件）</a:t>
            </a:r>
          </a:p>
          <a:p>
            <a:pPr algn="l">
              <a:lnSpc>
                <a:spcPct val="150000"/>
              </a:lnSpc>
            </a:pPr>
            <a:r>
              <a:rPr lang="en-US" sz="2000" dirty="0" smtClean="0">
                <a:ea typeface="宋体" panose="02010600030101010101" pitchFamily="2" charset="-122"/>
              </a:rPr>
              <a:t>   </a:t>
            </a:r>
            <a:r>
              <a:rPr sz="2000" dirty="0" smtClean="0">
                <a:ea typeface="宋体" panose="02010600030101010101" pitchFamily="2" charset="-122"/>
              </a:rPr>
              <a:t>3.版权使用授权书（需学生和指导教师签字的扫描件）</a:t>
            </a:r>
          </a:p>
          <a:p>
            <a:pPr algn="l">
              <a:lnSpc>
                <a:spcPct val="150000"/>
              </a:lnSpc>
            </a:pPr>
            <a:r>
              <a:rPr lang="en-US" sz="2000" dirty="0" smtClean="0">
                <a:ea typeface="宋体" panose="02010600030101010101" pitchFamily="2" charset="-122"/>
              </a:rPr>
              <a:t>   </a:t>
            </a:r>
            <a:r>
              <a:rPr sz="2000" dirty="0" smtClean="0">
                <a:ea typeface="宋体" panose="02010600030101010101" pitchFamily="2" charset="-122"/>
              </a:rPr>
              <a:t>4.中</a:t>
            </a:r>
            <a:r>
              <a:rPr lang="zh-CN" sz="2000" dirty="0" smtClean="0">
                <a:ea typeface="宋体" panose="02010600030101010101" pitchFamily="2" charset="-122"/>
              </a:rPr>
              <a:t>（英）</a:t>
            </a:r>
            <a:r>
              <a:rPr sz="2000" dirty="0" err="1" smtClean="0">
                <a:ea typeface="宋体" panose="02010600030101010101" pitchFamily="2" charset="-122"/>
              </a:rPr>
              <a:t>文摘要</a:t>
            </a:r>
            <a:r>
              <a:rPr lang="zh-CN" altLang="en-US" sz="2000" dirty="0" smtClean="0">
                <a:ea typeface="宋体" panose="02010600030101010101" pitchFamily="2" charset="-122"/>
              </a:rPr>
              <a:t>、</a:t>
            </a:r>
            <a:r>
              <a:rPr sz="2000" dirty="0" err="1" smtClean="0">
                <a:ea typeface="宋体" panose="02010600030101010101" pitchFamily="2" charset="-122"/>
              </a:rPr>
              <a:t>关键</a:t>
            </a:r>
            <a:r>
              <a:rPr lang="zh-CN" sz="2000" dirty="0" smtClean="0">
                <a:ea typeface="宋体" panose="02010600030101010101" pitchFamily="2" charset="-122"/>
              </a:rPr>
              <a:t>词</a:t>
            </a:r>
            <a:endParaRPr sz="2000" dirty="0" smtClean="0"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sz="2000" dirty="0" smtClean="0">
                <a:ea typeface="宋体" panose="02010600030101010101" pitchFamily="2" charset="-122"/>
              </a:rPr>
              <a:t>   </a:t>
            </a:r>
            <a:r>
              <a:rPr sz="2000" dirty="0" smtClean="0">
                <a:ea typeface="宋体" panose="02010600030101010101" pitchFamily="2" charset="-122"/>
              </a:rPr>
              <a:t>5.</a:t>
            </a:r>
            <a:r>
              <a:rPr lang="zh-CN" sz="2000" dirty="0" smtClean="0">
                <a:ea typeface="宋体" panose="02010600030101010101" pitchFamily="2" charset="-122"/>
              </a:rPr>
              <a:t>目录</a:t>
            </a:r>
            <a:r>
              <a:rPr sz="2000" dirty="0" smtClean="0">
                <a:ea typeface="宋体" panose="02010600030101010101" pitchFamily="2" charset="-122"/>
              </a:rPr>
              <a:t>   </a:t>
            </a:r>
            <a:endParaRPr lang="en-US" sz="2000" dirty="0" smtClean="0"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dirty="0" smtClean="0">
                <a:ea typeface="宋体" panose="02010600030101010101" pitchFamily="2" charset="-122"/>
              </a:rPr>
              <a:t>   </a:t>
            </a:r>
            <a:r>
              <a:rPr lang="en-US" altLang="zh-CN" sz="2000" dirty="0" smtClean="0">
                <a:ea typeface="宋体" panose="02010600030101010101" pitchFamily="2" charset="-122"/>
              </a:rPr>
              <a:t>6</a:t>
            </a:r>
            <a:r>
              <a:rPr lang="en-US" altLang="zh-CN" sz="2000" dirty="0">
                <a:ea typeface="宋体" panose="02010600030101010101" pitchFamily="2" charset="-122"/>
              </a:rPr>
              <a:t>.</a:t>
            </a:r>
            <a:r>
              <a:rPr lang="zh-CN" altLang="en-US" sz="2000" dirty="0">
                <a:ea typeface="宋体" panose="02010600030101010101" pitchFamily="2" charset="-122"/>
              </a:rPr>
              <a:t>正文（含前置绪论和结尾结论）</a:t>
            </a:r>
            <a:endParaRPr lang="en-US" sz="2000" dirty="0" smtClean="0"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endParaRPr lang="en-US" altLang="zh-CN" dirty="0" smtClean="0">
              <a:ea typeface="宋体" panose="02010600030101010101" pitchFamily="2" charset="-122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sp>
        <p:nvSpPr>
          <p:cNvPr id="16388" name="标题 1"/>
          <p:cNvSpPr txBox="1">
            <a:spLocks noChangeArrowheads="1"/>
          </p:cNvSpPr>
          <p:nvPr/>
        </p:nvSpPr>
        <p:spPr bwMode="auto">
          <a:xfrm>
            <a:off x="686485" y="-165505"/>
            <a:ext cx="7847330" cy="136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4200"/>
              </a:lnSpc>
            </a:pP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二、篇章结构</a:t>
            </a: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的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完整性与规范性</a:t>
            </a:r>
            <a:endParaRPr lang="zh-CN" altLang="en-US" sz="2400" b="1" dirty="0">
              <a:latin typeface="Adobe Caslon Pro Bold" pitchFamily="18" charset="0"/>
              <a:sym typeface="Adobe Caslon Pro Bold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02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副标题 2"/>
          <p:cNvSpPr>
            <a:spLocks noGrp="1"/>
          </p:cNvSpPr>
          <p:nvPr>
            <p:ph type="subTitle" idx="1"/>
          </p:nvPr>
        </p:nvSpPr>
        <p:spPr>
          <a:xfrm>
            <a:off x="714375" y="1001002"/>
            <a:ext cx="8035290" cy="3443605"/>
          </a:xfrm>
        </p:spPr>
        <p:txBody>
          <a:bodyPr/>
          <a:lstStyle/>
          <a:p>
            <a:pPr algn="l" latinLnBrk="0">
              <a:lnSpc>
                <a:spcPts val="3600"/>
              </a:lnSpc>
              <a:spcBef>
                <a:spcPts val="0"/>
              </a:spcBef>
            </a:pPr>
            <a:r>
              <a:rPr lang="en-US" sz="2000" dirty="0" smtClean="0">
                <a:ea typeface="宋体" panose="02010600030101010101" pitchFamily="2" charset="-122"/>
              </a:rPr>
              <a:t>    7</a:t>
            </a:r>
            <a:r>
              <a:rPr lang="en-US" sz="2000" dirty="0">
                <a:ea typeface="宋体" panose="02010600030101010101" pitchFamily="2" charset="-122"/>
              </a:rPr>
              <a:t>.</a:t>
            </a:r>
            <a:r>
              <a:rPr sz="2000" dirty="0">
                <a:ea typeface="宋体" panose="02010600030101010101" pitchFamily="2" charset="-122"/>
              </a:rPr>
              <a:t>致谢</a:t>
            </a:r>
          </a:p>
          <a:p>
            <a:pPr algn="l" latinLnBrk="0">
              <a:lnSpc>
                <a:spcPts val="3600"/>
              </a:lnSpc>
              <a:spcBef>
                <a:spcPts val="0"/>
              </a:spcBef>
            </a:pPr>
            <a:r>
              <a:rPr sz="2000" dirty="0">
                <a:ea typeface="宋体" panose="02010600030101010101" pitchFamily="2" charset="-122"/>
              </a:rPr>
              <a:t>    </a:t>
            </a:r>
            <a:r>
              <a:rPr lang="en-US" sz="2000" dirty="0">
                <a:ea typeface="宋体" panose="02010600030101010101" pitchFamily="2" charset="-122"/>
              </a:rPr>
              <a:t>8</a:t>
            </a:r>
            <a:r>
              <a:rPr sz="2000" dirty="0">
                <a:ea typeface="宋体" panose="02010600030101010101" pitchFamily="2" charset="-122"/>
              </a:rPr>
              <a:t>.参考文献</a:t>
            </a:r>
          </a:p>
          <a:p>
            <a:pPr algn="l" latinLnBrk="0">
              <a:lnSpc>
                <a:spcPts val="3600"/>
              </a:lnSpc>
              <a:spcBef>
                <a:spcPts val="0"/>
              </a:spcBef>
            </a:pPr>
            <a:r>
              <a:rPr sz="2000" dirty="0">
                <a:ea typeface="宋体" panose="02010600030101010101" pitchFamily="2" charset="-122"/>
              </a:rPr>
              <a:t>   </a:t>
            </a:r>
            <a:r>
              <a:rPr lang="en-US" sz="2000" dirty="0">
                <a:ea typeface="宋体" panose="02010600030101010101" pitchFamily="2" charset="-122"/>
              </a:rPr>
              <a:t> 9</a:t>
            </a:r>
            <a:r>
              <a:rPr sz="2000" dirty="0">
                <a:ea typeface="宋体" panose="02010600030101010101" pitchFamily="2" charset="-122"/>
              </a:rPr>
              <a:t>.附录（非必须，</a:t>
            </a:r>
            <a:r>
              <a:rPr sz="2000" dirty="0" smtClean="0">
                <a:ea typeface="宋体" panose="02010600030101010101" pitchFamily="2" charset="-122"/>
              </a:rPr>
              <a:t>如有</a:t>
            </a:r>
            <a:r>
              <a:rPr lang="zh-CN" altLang="en-US" sz="2000" dirty="0" smtClean="0">
                <a:ea typeface="宋体" panose="02010600030101010101" pitchFamily="2" charset="-122"/>
              </a:rPr>
              <a:t>须</a:t>
            </a:r>
            <a:r>
              <a:rPr sz="2000" dirty="0" err="1" smtClean="0">
                <a:ea typeface="宋体" panose="02010600030101010101" pitchFamily="2" charset="-122"/>
              </a:rPr>
              <a:t>单独成页</a:t>
            </a:r>
            <a:r>
              <a:rPr sz="2000" dirty="0" err="1">
                <a:ea typeface="宋体" panose="02010600030101010101" pitchFamily="2" charset="-122"/>
              </a:rPr>
              <a:t>）不能在正文中或参考文献中体现的某些特殊论述或其他说明，但又必须体现的内容。比如计算机专业的代码说明等</a:t>
            </a:r>
            <a:r>
              <a:rPr sz="2000" dirty="0">
                <a:ea typeface="宋体" panose="02010600030101010101" pitchFamily="2" charset="-122"/>
              </a:rPr>
              <a:t>。</a:t>
            </a:r>
          </a:p>
          <a:p>
            <a:pPr algn="l" latinLnBrk="0">
              <a:lnSpc>
                <a:spcPts val="3600"/>
              </a:lnSpc>
              <a:spcBef>
                <a:spcPts val="0"/>
              </a:spcBef>
            </a:pPr>
            <a:r>
              <a:rPr lang="en-US" sz="2000" dirty="0">
                <a:ea typeface="宋体" panose="02010600030101010101" pitchFamily="2" charset="-122"/>
              </a:rPr>
              <a:t>    </a:t>
            </a:r>
            <a:r>
              <a:rPr sz="2000" dirty="0">
                <a:ea typeface="宋体" panose="02010600030101010101" pitchFamily="2" charset="-122"/>
              </a:rPr>
              <a:t>1</a:t>
            </a:r>
            <a:r>
              <a:rPr lang="en-US" sz="2000" dirty="0">
                <a:ea typeface="宋体" panose="02010600030101010101" pitchFamily="2" charset="-122"/>
              </a:rPr>
              <a:t>0</a:t>
            </a:r>
            <a:r>
              <a:rPr sz="2000" dirty="0">
                <a:ea typeface="宋体" panose="02010600030101010101" pitchFamily="2" charset="-122"/>
              </a:rPr>
              <a:t>.封底（电子稿暂不需要）</a:t>
            </a:r>
          </a:p>
        </p:txBody>
      </p:sp>
      <p:sp>
        <p:nvSpPr>
          <p:cNvPr id="6" name="矩形 5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03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686485" y="-237538"/>
            <a:ext cx="7847330" cy="1607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4200"/>
              </a:lnSpc>
            </a:pP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二、内容结构</a:t>
            </a: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的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完整性与规范性</a:t>
            </a:r>
            <a:endParaRPr lang="zh-CN" altLang="en-US" sz="2400" b="1" dirty="0">
              <a:latin typeface="Adobe Caslon Pro Bold" pitchFamily="18" charset="0"/>
              <a:sym typeface="Adobe Caslon Pro Bold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标题 1"/>
          <p:cNvSpPr txBox="1">
            <a:spLocks noChangeArrowheads="1"/>
          </p:cNvSpPr>
          <p:nvPr/>
        </p:nvSpPr>
        <p:spPr bwMode="auto">
          <a:xfrm>
            <a:off x="682625" y="1010559"/>
            <a:ext cx="5722620" cy="480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000" dirty="0" smtClean="0">
                <a:latin typeface="Adobe Caslon Pro Bold" pitchFamily="18" charset="0"/>
                <a:sym typeface="Adobe Caslon Pro Bold" pitchFamily="18" charset="0"/>
              </a:rPr>
              <a:t>（二）</a:t>
            </a:r>
            <a:r>
              <a:rPr sz="2000" dirty="0" err="1" smtClean="0">
                <a:sym typeface="+mn-ea"/>
              </a:rPr>
              <a:t>撰写规范</a:t>
            </a:r>
            <a:r>
              <a:rPr lang="zh-CN" altLang="en-US" sz="2000" dirty="0" smtClean="0">
                <a:latin typeface="Adobe Caslon Pro Bold" pitchFamily="18" charset="0"/>
                <a:sym typeface="Adobe Caslon Pro Bold" pitchFamily="18" charset="0"/>
              </a:rPr>
              <a:t>性</a:t>
            </a:r>
          </a:p>
        </p:txBody>
      </p:sp>
      <p:sp>
        <p:nvSpPr>
          <p:cNvPr id="17410" name="标题 1"/>
          <p:cNvSpPr>
            <a:spLocks noGrp="1" noChangeArrowheads="1"/>
          </p:cNvSpPr>
          <p:nvPr>
            <p:ph type="ctrTitle"/>
          </p:nvPr>
        </p:nvSpPr>
        <p:spPr>
          <a:xfrm>
            <a:off x="610235" y="1443559"/>
            <a:ext cx="8067646" cy="3649345"/>
          </a:xfrm>
        </p:spPr>
        <p:txBody>
          <a:bodyPr/>
          <a:lstStyle/>
          <a:p>
            <a:pPr marL="0" indent="508000" algn="l" latinLnBrk="0">
              <a:lnSpc>
                <a:spcPts val="4200"/>
              </a:lnSpc>
              <a:extLst>
                <a:ext uri="{35155182-B16C-46BC-9424-99874614C6A1}">
                  <wpsdc:indentchars xmlns="" xmlns:wpsdc="http://www.wps.cn/officeDocument/2017/drawingmlCustomData" val="200" checksum="282533468"/>
                  <wpsdc:marlchars xmlns="" xmlns:wpsdc="http://www.wps.cn/officeDocument/2017/drawingmlCustomData" val="0" checksum="0"/>
                </a:ext>
              </a:extLst>
            </a:pPr>
            <a:r>
              <a:rPr sz="2000" dirty="0">
                <a:solidFill>
                  <a:schemeClr val="tx1"/>
                </a:solidFill>
                <a:ea typeface="宋体" panose="02010600030101010101" pitchFamily="2" charset="-122"/>
              </a:rPr>
              <a:t>包括格式规范、引用规范、行文规范、图表规范等。单独的图表或设计图纸可作为附件材料一并上传。比如土木工程专业的设计图纸、计算机专业的程序等。</a:t>
            </a:r>
            <a:br>
              <a:rPr sz="2000" dirty="0">
                <a:solidFill>
                  <a:schemeClr val="tx1"/>
                </a:solidFill>
                <a:ea typeface="宋体" panose="02010600030101010101" pitchFamily="2" charset="-122"/>
              </a:rPr>
            </a:br>
            <a:r>
              <a:rPr lang="zh-CN" altLang="en-US" sz="2000" dirty="0" smtClean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提示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</a:rPr>
              <a:t>：</a:t>
            </a:r>
            <a:r>
              <a:rPr lang="en-US" sz="2000" dirty="0" smtClean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zh-CN" alt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内容</a:t>
            </a:r>
            <a:r>
              <a:rPr sz="2000" dirty="0" err="1" smtClean="0">
                <a:solidFill>
                  <a:srgbClr val="FF0000"/>
                </a:solidFill>
                <a:ea typeface="宋体" panose="02010600030101010101" pitchFamily="2" charset="-122"/>
              </a:rPr>
              <a:t>结构的完整性和</a:t>
            </a:r>
            <a:r>
              <a:rPr lang="zh-CN" alt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撰写</a:t>
            </a:r>
            <a:r>
              <a:rPr sz="2000" dirty="0" err="1" smtClean="0">
                <a:solidFill>
                  <a:srgbClr val="FF0000"/>
                </a:solidFill>
                <a:ea typeface="宋体" panose="02010600030101010101" pitchFamily="2" charset="-122"/>
              </a:rPr>
              <a:t>规范性具体要求可参考</a:t>
            </a:r>
            <a:r>
              <a:rPr lang="zh-CN" alt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：</a:t>
            </a:r>
            <a:r>
              <a:rPr lang="en-US" altLang="zh-CN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/>
            </a:r>
            <a:br>
              <a:rPr lang="en-US" altLang="zh-CN" sz="2000" dirty="0" smtClean="0">
                <a:solidFill>
                  <a:srgbClr val="FF0000"/>
                </a:solidFill>
                <a:ea typeface="宋体" panose="02010600030101010101" pitchFamily="2" charset="-122"/>
              </a:rPr>
            </a:br>
            <a:r>
              <a:rPr lang="en-US" altLang="zh-CN" sz="2000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    </a:t>
            </a:r>
            <a:r>
              <a:rPr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《</a:t>
            </a:r>
            <a:r>
              <a:rPr sz="2000" dirty="0" err="1">
                <a:solidFill>
                  <a:srgbClr val="FF0000"/>
                </a:solidFill>
                <a:ea typeface="宋体" panose="02010600030101010101" pitchFamily="2" charset="-122"/>
              </a:rPr>
              <a:t>本科毕业设计</a:t>
            </a:r>
            <a:r>
              <a:rPr sz="2000" dirty="0">
                <a:solidFill>
                  <a:srgbClr val="FF0000"/>
                </a:solidFill>
                <a:ea typeface="宋体" panose="02010600030101010101" pitchFamily="2" charset="-122"/>
              </a:rPr>
              <a:t>(论文)格式范例》（附件1</a:t>
            </a:r>
            <a:r>
              <a:rPr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r>
              <a:rPr 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/>
            </a:r>
            <a:br>
              <a:rPr 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</a:br>
            <a:r>
              <a:rPr lang="en-US"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    </a:t>
            </a:r>
            <a:r>
              <a:rPr sz="2000" dirty="0" smtClean="0">
                <a:solidFill>
                  <a:srgbClr val="FF0000"/>
                </a:solidFill>
                <a:ea typeface="宋体" panose="02010600030101010101" pitchFamily="2" charset="-122"/>
              </a:rPr>
              <a:t>《</a:t>
            </a:r>
            <a:r>
              <a:rPr sz="2000" dirty="0">
                <a:solidFill>
                  <a:srgbClr val="FF0000"/>
                </a:solidFill>
                <a:ea typeface="宋体" panose="02010600030101010101" pitchFamily="2" charset="-122"/>
              </a:rPr>
              <a:t>西南科技大学本科毕业设计(论文)撰写规范和装订要求（2021年修订）》（附件2）</a:t>
            </a:r>
          </a:p>
        </p:txBody>
      </p:sp>
      <p:sp>
        <p:nvSpPr>
          <p:cNvPr id="16" name="矩形 15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04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686485" y="194660"/>
            <a:ext cx="7847330" cy="81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4200"/>
              </a:lnSpc>
            </a:pP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二、内容结构</a:t>
            </a: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的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完整性与规范性</a:t>
            </a:r>
            <a:endParaRPr lang="zh-CN" altLang="en-US" sz="2400" b="1" dirty="0">
              <a:latin typeface="Adobe Caslon Pro Bold" pitchFamily="18" charset="0"/>
              <a:sym typeface="Adobe Caslon Pro Bold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2"/>
          <p:cNvSpPr txBox="1">
            <a:spLocks noChangeArrowheads="1"/>
          </p:cNvSpPr>
          <p:nvPr/>
        </p:nvSpPr>
        <p:spPr bwMode="auto">
          <a:xfrm>
            <a:off x="826284" y="1419221"/>
            <a:ext cx="645604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0" hangingPunct="1">
              <a:lnSpc>
                <a:spcPts val="4200"/>
              </a:lnSpc>
            </a:pPr>
            <a:r>
              <a:rPr sz="2000" dirty="0"/>
              <a:t>（一）查重报告要求：</a:t>
            </a:r>
          </a:p>
          <a:p>
            <a:pPr eaLnBrk="1" latinLnBrk="0" hangingPunct="1">
              <a:lnSpc>
                <a:spcPts val="4200"/>
              </a:lnSpc>
            </a:pPr>
            <a:r>
              <a:rPr lang="en-US" altLang="zh-CN" sz="2000" dirty="0" smtClean="0">
                <a:latin typeface="+mj-lt"/>
                <a:ea typeface="MingLiU_HKSCS-ExtB" panose="02020500000000000000" charset="-120"/>
                <a:cs typeface="+mj-lt"/>
                <a:sym typeface="+mn-ea"/>
              </a:rPr>
              <a:t>  1</a:t>
            </a:r>
            <a:r>
              <a:rPr lang="zh-CN" altLang="en-US" sz="2000" dirty="0">
                <a:latin typeface="+mj-lt"/>
                <a:ea typeface="MingLiU_HKSCS-ExtB" panose="02020500000000000000" charset="-120"/>
                <a:cs typeface="+mj-lt"/>
                <a:sym typeface="+mn-ea"/>
              </a:rPr>
              <a:t>、</a:t>
            </a:r>
            <a:r>
              <a:rPr sz="2000" dirty="0" err="1" smtClean="0">
                <a:latin typeface="+mj-lt"/>
                <a:ea typeface="MingLiU_HKSCS-ExtB" panose="02020500000000000000" charset="-120"/>
                <a:cs typeface="+mj-lt"/>
              </a:rPr>
              <a:t>版本要求</a:t>
            </a:r>
            <a:r>
              <a:rPr sz="2000" dirty="0" err="1">
                <a:latin typeface="+mj-lt"/>
                <a:ea typeface="MingLiU_HKSCS-ExtB" panose="02020500000000000000" charset="-120"/>
                <a:cs typeface="+mj-lt"/>
              </a:rPr>
              <a:t>：</a:t>
            </a:r>
            <a:r>
              <a:rPr sz="2000" dirty="0" err="1" smtClean="0">
                <a:latin typeface="+mj-lt"/>
                <a:ea typeface="MingLiU_HKSCS-ExtB" panose="02020500000000000000" charset="-120"/>
                <a:cs typeface="+mj-lt"/>
              </a:rPr>
              <a:t>可以是详细版或简洁版</a:t>
            </a:r>
            <a:r>
              <a:rPr lang="zh-CN" altLang="en-US" sz="2000" dirty="0">
                <a:latin typeface="+mj-lt"/>
                <a:ea typeface="MingLiU_HKSCS-ExtB" panose="02020500000000000000" charset="-120"/>
                <a:cs typeface="+mj-lt"/>
              </a:rPr>
              <a:t>；</a:t>
            </a:r>
            <a:endParaRPr sz="2000" dirty="0">
              <a:latin typeface="+mj-lt"/>
              <a:ea typeface="MingLiU_HKSCS-ExtB" panose="02020500000000000000" charset="-120"/>
              <a:cs typeface="+mj-lt"/>
            </a:endParaRPr>
          </a:p>
          <a:p>
            <a:pPr eaLnBrk="1" latinLnBrk="0" hangingPunct="1">
              <a:lnSpc>
                <a:spcPts val="4200"/>
              </a:lnSpc>
            </a:pPr>
            <a:r>
              <a:rPr lang="en-US" sz="2000" dirty="0" smtClean="0">
                <a:latin typeface="+mj-lt"/>
                <a:ea typeface="MingLiU_HKSCS-ExtB" panose="02020500000000000000" charset="-120"/>
                <a:cs typeface="+mj-lt"/>
              </a:rPr>
              <a:t>  </a:t>
            </a:r>
            <a:r>
              <a:rPr sz="2000" dirty="0" smtClean="0">
                <a:latin typeface="+mj-lt"/>
                <a:ea typeface="MingLiU_HKSCS-ExtB" panose="02020500000000000000" charset="-120"/>
                <a:cs typeface="+mj-lt"/>
              </a:rPr>
              <a:t>2</a:t>
            </a:r>
            <a:r>
              <a:rPr lang="zh-CN" altLang="en-US" sz="2000" dirty="0">
                <a:latin typeface="+mj-lt"/>
                <a:ea typeface="MingLiU_HKSCS-ExtB" panose="02020500000000000000" charset="-120"/>
                <a:cs typeface="+mj-lt"/>
              </a:rPr>
              <a:t>、</a:t>
            </a:r>
            <a:r>
              <a:rPr sz="2000" dirty="0" err="1" smtClean="0">
                <a:latin typeface="+mj-lt"/>
                <a:ea typeface="MingLiU_HKSCS-ExtB" panose="02020500000000000000" charset="-120"/>
                <a:cs typeface="+mj-lt"/>
              </a:rPr>
              <a:t>检测机构必须是</a:t>
            </a:r>
            <a:r>
              <a:rPr sz="2000" dirty="0" err="1">
                <a:latin typeface="+mj-lt"/>
                <a:ea typeface="MingLiU_HKSCS-ExtB" panose="02020500000000000000" charset="-120"/>
                <a:cs typeface="+mj-lt"/>
              </a:rPr>
              <a:t>：维普论文检测系统、CNKI中国知网、万方数据知识平台、大雅论文检查系统</a:t>
            </a:r>
            <a:r>
              <a:rPr sz="2000" dirty="0">
                <a:latin typeface="+mj-lt"/>
                <a:ea typeface="MingLiU_HKSCS-ExtB" panose="02020500000000000000" charset="-120"/>
                <a:cs typeface="+mj-lt"/>
              </a:rPr>
              <a:t>；</a:t>
            </a:r>
          </a:p>
          <a:p>
            <a:pPr eaLnBrk="1" latinLnBrk="0" hangingPunct="1">
              <a:lnSpc>
                <a:spcPts val="4200"/>
              </a:lnSpc>
            </a:pPr>
            <a:r>
              <a:rPr lang="en-US" sz="2000" dirty="0" smtClean="0">
                <a:latin typeface="+mj-lt"/>
                <a:ea typeface="MingLiU_HKSCS-ExtB" panose="02020500000000000000" charset="-120"/>
                <a:cs typeface="+mj-lt"/>
              </a:rPr>
              <a:t>  </a:t>
            </a:r>
            <a:r>
              <a:rPr sz="2000" dirty="0" smtClean="0">
                <a:latin typeface="+mj-lt"/>
                <a:ea typeface="MingLiU_HKSCS-ExtB" panose="02020500000000000000" charset="-120"/>
                <a:cs typeface="+mj-lt"/>
              </a:rPr>
              <a:t>3</a:t>
            </a:r>
            <a:r>
              <a:rPr sz="2000" dirty="0">
                <a:latin typeface="+mj-lt"/>
                <a:ea typeface="MingLiU_HKSCS-ExtB" panose="02020500000000000000" charset="-120"/>
                <a:cs typeface="+mj-lt"/>
              </a:rPr>
              <a:t>.检测率：</a:t>
            </a:r>
            <a:r>
              <a:rPr sz="2000" dirty="0" smtClean="0">
                <a:latin typeface="+mj-lt"/>
                <a:ea typeface="MingLiU_HKSCS-ExtB" panose="02020500000000000000" charset="-120"/>
                <a:cs typeface="+mj-lt"/>
              </a:rPr>
              <a:t>应达到</a:t>
            </a:r>
            <a:r>
              <a:rPr lang="zh-CN" altLang="en-US" sz="2000" dirty="0" smtClean="0">
                <a:latin typeface="+mj-lt"/>
                <a:ea typeface="MingLiU_HKSCS-ExtB" panose="02020500000000000000" charset="-120"/>
                <a:cs typeface="+mj-lt"/>
              </a:rPr>
              <a:t>毕业</a:t>
            </a:r>
            <a:r>
              <a:rPr sz="2000" dirty="0" err="1" smtClean="0">
                <a:latin typeface="+mj-lt"/>
                <a:ea typeface="MingLiU_HKSCS-ExtB" panose="02020500000000000000" charset="-120"/>
                <a:cs typeface="+mj-lt"/>
              </a:rPr>
              <a:t>要求</a:t>
            </a:r>
            <a:r>
              <a:rPr lang="zh-CN" altLang="en-US" sz="2000" dirty="0" smtClean="0">
                <a:latin typeface="+mj-lt"/>
                <a:ea typeface="MingLiU_HKSCS-ExtB" panose="02020500000000000000" charset="-120"/>
                <a:cs typeface="+mj-lt"/>
              </a:rPr>
              <a:t>。</a:t>
            </a:r>
            <a:r>
              <a:rPr sz="2000" dirty="0" smtClean="0">
                <a:latin typeface="+mj-lt"/>
                <a:ea typeface="MingLiU_HKSCS-ExtB" panose="02020500000000000000" charset="-120"/>
                <a:cs typeface="+mj-lt"/>
              </a:rPr>
              <a:t>（</a:t>
            </a:r>
            <a:r>
              <a:rPr lang="zh-CN" altLang="en-US" sz="2000" dirty="0" smtClean="0">
                <a:latin typeface="+mj-lt"/>
                <a:ea typeface="MingLiU_HKSCS-ExtB" panose="02020500000000000000" charset="-120"/>
                <a:cs typeface="+mj-lt"/>
              </a:rPr>
              <a:t>注：土建类设计查重不高于</a:t>
            </a:r>
            <a:r>
              <a:rPr lang="en-US" altLang="zh-CN" sz="2000" dirty="0" smtClean="0">
                <a:latin typeface="+mj-lt"/>
                <a:ea typeface="MingLiU_HKSCS-ExtB" panose="02020500000000000000" charset="-120"/>
                <a:cs typeface="+mj-lt"/>
              </a:rPr>
              <a:t>70% ,</a:t>
            </a:r>
            <a:r>
              <a:rPr lang="zh-CN" altLang="en-US" sz="2000" dirty="0" smtClean="0">
                <a:latin typeface="+mj-lt"/>
                <a:ea typeface="MingLiU_HKSCS-ExtB" panose="02020500000000000000" charset="-120"/>
                <a:cs typeface="+mj-lt"/>
              </a:rPr>
              <a:t>其余专业不高于</a:t>
            </a:r>
            <a:r>
              <a:rPr lang="en-US" altLang="zh-CN" sz="2000" dirty="0" smtClean="0">
                <a:latin typeface="+mj-lt"/>
                <a:ea typeface="MingLiU_HKSCS-ExtB" panose="02020500000000000000" charset="-120"/>
                <a:cs typeface="+mj-lt"/>
              </a:rPr>
              <a:t>30% </a:t>
            </a:r>
            <a:r>
              <a:rPr sz="2000" dirty="0" smtClean="0">
                <a:latin typeface="+mj-lt"/>
                <a:cs typeface="+mj-lt"/>
              </a:rPr>
              <a:t>）</a:t>
            </a:r>
            <a:r>
              <a:rPr lang="zh-CN" altLang="en-US" sz="2000" dirty="0" smtClean="0"/>
              <a:t>                      </a:t>
            </a:r>
            <a:r>
              <a:rPr lang="zh-CN" altLang="en-US" dirty="0" smtClean="0"/>
              <a:t>             </a:t>
            </a:r>
            <a:endParaRPr lang="zh-CN" altLang="en-US" dirty="0"/>
          </a:p>
        </p:txBody>
      </p:sp>
      <p:sp>
        <p:nvSpPr>
          <p:cNvPr id="19460" name="标题 1"/>
          <p:cNvSpPr txBox="1">
            <a:spLocks noChangeArrowheads="1"/>
          </p:cNvSpPr>
          <p:nvPr/>
        </p:nvSpPr>
        <p:spPr bwMode="auto">
          <a:xfrm>
            <a:off x="646430" y="194660"/>
            <a:ext cx="7851775" cy="127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3800"/>
              </a:lnSpc>
            </a:pP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三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、完成过程支撑性材料</a:t>
            </a:r>
            <a:endParaRPr lang="en-US" altLang="zh-CN" sz="2400" b="1" dirty="0" smtClean="0"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3800"/>
              </a:lnSpc>
            </a:pP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   </a:t>
            </a:r>
            <a:r>
              <a:rPr lang="zh-CN" altLang="en-US" sz="20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是否</a:t>
            </a:r>
            <a:r>
              <a:rPr lang="zh-CN" altLang="en-US" sz="2000" b="1" dirty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有查重报告、支撑材料是否</a:t>
            </a:r>
            <a:r>
              <a:rPr lang="zh-CN" altLang="en-US" sz="20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齐全</a:t>
            </a:r>
            <a:r>
              <a:rPr lang="zh-CN" altLang="en-US" sz="24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Adobe Caslon Pro Bold" pitchFamily="18" charset="0"/>
              <a:sym typeface="Adobe Caslon Pro Bold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05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2"/>
          <p:cNvSpPr txBox="1">
            <a:spLocks noChangeArrowheads="1"/>
          </p:cNvSpPr>
          <p:nvPr/>
        </p:nvSpPr>
        <p:spPr bwMode="auto">
          <a:xfrm>
            <a:off x="838608" y="1779386"/>
            <a:ext cx="8199438" cy="404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1.</a:t>
            </a:r>
            <a:r>
              <a:rPr sz="2000" b="1" dirty="0" smtClean="0">
                <a:latin typeface="+mn-lt"/>
                <a:cs typeface="+mn-lt"/>
              </a:rPr>
              <a:t>任务书</a:t>
            </a:r>
            <a:r>
              <a:rPr lang="zh-CN" altLang="en-US" sz="2000" dirty="0" smtClean="0">
                <a:latin typeface="+mn-lt"/>
                <a:cs typeface="+mn-lt"/>
              </a:rPr>
              <a:t>：</a:t>
            </a:r>
            <a:r>
              <a:rPr lang="zh-CN" altLang="zh-CN" sz="2000" dirty="0" smtClean="0">
                <a:sym typeface="Adobe Caslon Pro" pitchFamily="18" charset="0"/>
              </a:rPr>
              <a:t>由</a:t>
            </a:r>
            <a:r>
              <a:rPr lang="zh-CN" altLang="zh-CN" sz="2000" dirty="0">
                <a:sym typeface="Adobe Caslon Pro" pitchFamily="18" charset="0"/>
              </a:rPr>
              <a:t>学生填写，但需要</a:t>
            </a:r>
            <a:r>
              <a:rPr lang="zh-CN" altLang="en-US" sz="2000" dirty="0">
                <a:sym typeface="Adobe Caslon Pro" pitchFamily="18" charset="0"/>
              </a:rPr>
              <a:t>指导</a:t>
            </a:r>
            <a:r>
              <a:rPr lang="zh-CN" altLang="en-US" sz="2000" dirty="0" smtClean="0">
                <a:sym typeface="Adobe Caslon Pro" pitchFamily="18" charset="0"/>
              </a:rPr>
              <a:t>教师给</a:t>
            </a:r>
            <a:r>
              <a:rPr lang="zh-CN" altLang="en-US" sz="2000" dirty="0">
                <a:sym typeface="Adobe Caslon Pro" pitchFamily="18" charset="0"/>
              </a:rPr>
              <a:t>出意见和签字</a:t>
            </a:r>
            <a:r>
              <a:rPr lang="zh-CN" altLang="en-US" sz="2000" dirty="0" smtClean="0">
                <a:sym typeface="Adobe Caslon Pro" pitchFamily="18" charset="0"/>
              </a:rPr>
              <a:t>；</a:t>
            </a:r>
            <a:endParaRPr sz="2000" dirty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2.</a:t>
            </a:r>
            <a:r>
              <a:rPr sz="2000" b="1" dirty="0" smtClean="0">
                <a:latin typeface="+mn-lt"/>
                <a:cs typeface="+mn-lt"/>
              </a:rPr>
              <a:t>开题报告</a:t>
            </a:r>
            <a:r>
              <a:rPr lang="zh-CN" altLang="en-US" sz="2000" dirty="0" smtClean="0">
                <a:latin typeface="+mn-lt"/>
                <a:cs typeface="+mn-lt"/>
              </a:rPr>
              <a:t>：</a:t>
            </a:r>
            <a:r>
              <a:rPr lang="zh-CN" altLang="zh-CN" sz="2000" dirty="0" smtClean="0">
                <a:sym typeface="Adobe Caslon Pro" pitchFamily="18" charset="0"/>
              </a:rPr>
              <a:t>由</a:t>
            </a:r>
            <a:r>
              <a:rPr lang="zh-CN" altLang="zh-CN" sz="2000" dirty="0">
                <a:sym typeface="Adobe Caslon Pro" pitchFamily="18" charset="0"/>
              </a:rPr>
              <a:t>学生填写，但需要</a:t>
            </a:r>
            <a:r>
              <a:rPr lang="zh-CN" altLang="en-US" sz="2000" dirty="0">
                <a:sym typeface="Adobe Caslon Pro" pitchFamily="18" charset="0"/>
              </a:rPr>
              <a:t>指导教师给出意见和</a:t>
            </a:r>
            <a:r>
              <a:rPr lang="zh-CN" altLang="en-US" sz="2000" dirty="0" smtClean="0">
                <a:sym typeface="Adobe Caslon Pro" pitchFamily="18" charset="0"/>
              </a:rPr>
              <a:t>签字；</a:t>
            </a:r>
            <a:endParaRPr sz="2000" dirty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3.</a:t>
            </a:r>
            <a:r>
              <a:rPr sz="2000" b="1" dirty="0" smtClean="0">
                <a:latin typeface="+mn-lt"/>
                <a:cs typeface="+mn-lt"/>
              </a:rPr>
              <a:t>中期检查表</a:t>
            </a:r>
            <a:r>
              <a:rPr lang="zh-CN" altLang="en-US" sz="2000" dirty="0" smtClean="0">
                <a:latin typeface="+mn-lt"/>
                <a:cs typeface="+mn-lt"/>
              </a:rPr>
              <a:t>：</a:t>
            </a:r>
            <a:r>
              <a:rPr lang="zh-CN" altLang="en-US" sz="2000" dirty="0" smtClean="0">
                <a:sym typeface="Adobe Caslon Pro" pitchFamily="18" charset="0"/>
              </a:rPr>
              <a:t>由</a:t>
            </a:r>
            <a:r>
              <a:rPr lang="zh-CN" altLang="en-US" sz="2000" dirty="0">
                <a:sym typeface="Adobe Caslon Pro" pitchFamily="18" charset="0"/>
              </a:rPr>
              <a:t>指导老师填写</a:t>
            </a:r>
            <a:r>
              <a:rPr lang="zh-CN" altLang="en-US" sz="2000" dirty="0" smtClean="0">
                <a:sym typeface="Adobe Caslon Pro" pitchFamily="18" charset="0"/>
              </a:rPr>
              <a:t>；</a:t>
            </a:r>
            <a:endParaRPr sz="2000" dirty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4.</a:t>
            </a:r>
            <a:r>
              <a:rPr sz="2000" b="1" dirty="0" smtClean="0">
                <a:latin typeface="+mn-lt"/>
                <a:cs typeface="+mn-lt"/>
              </a:rPr>
              <a:t>指导记录表</a:t>
            </a:r>
            <a:r>
              <a:rPr lang="zh-CN" altLang="en-US" sz="2000" dirty="0" smtClean="0">
                <a:latin typeface="+mn-lt"/>
                <a:cs typeface="+mn-lt"/>
              </a:rPr>
              <a:t>：</a:t>
            </a:r>
            <a:r>
              <a:rPr lang="zh-CN" altLang="en-US" sz="2000" dirty="0" smtClean="0">
                <a:sym typeface="Adobe Caslon Pro" pitchFamily="18" charset="0"/>
              </a:rPr>
              <a:t>前</a:t>
            </a:r>
            <a:r>
              <a:rPr lang="en-US" altLang="zh-CN" sz="2000" dirty="0" smtClean="0">
                <a:sym typeface="Adobe Caslon Pro" pitchFamily="18" charset="0"/>
              </a:rPr>
              <a:t>2/3</a:t>
            </a:r>
            <a:r>
              <a:rPr lang="en-US" altLang="zh-CN" sz="2000" dirty="0">
                <a:sym typeface="Adobe Caslon Pro" pitchFamily="18" charset="0"/>
              </a:rPr>
              <a:t>/</a:t>
            </a:r>
            <a:r>
              <a:rPr lang="en-US" altLang="zh-CN" sz="2000" dirty="0" smtClean="0">
                <a:sym typeface="Adobe Caslon Pro" pitchFamily="18" charset="0"/>
              </a:rPr>
              <a:t>4</a:t>
            </a:r>
            <a:r>
              <a:rPr lang="zh-CN" altLang="en-US" sz="2000" dirty="0" smtClean="0">
                <a:sym typeface="Adobe Caslon Pro" pitchFamily="18" charset="0"/>
              </a:rPr>
              <a:t>项工作任务开展完成情况要求</a:t>
            </a:r>
            <a:r>
              <a:rPr lang="en-US" altLang="zh-CN" sz="2000" dirty="0" smtClean="0">
                <a:sym typeface="Adobe Caslon Pro" pitchFamily="18" charset="0"/>
              </a:rPr>
              <a:t>1</a:t>
            </a:r>
            <a:r>
              <a:rPr lang="zh-CN" altLang="en-US" sz="2000" dirty="0" smtClean="0">
                <a:sym typeface="Adobe Caslon Pro" pitchFamily="18" charset="0"/>
              </a:rPr>
              <a:t>周一指导、</a:t>
            </a:r>
            <a:r>
              <a:rPr lang="en-US" altLang="zh-CN" sz="2000" dirty="0" smtClean="0">
                <a:sym typeface="Adobe Caslon Pro" pitchFamily="18" charset="0"/>
              </a:rPr>
              <a:t>1</a:t>
            </a:r>
            <a:r>
              <a:rPr lang="zh-CN" altLang="en-US" sz="2000" dirty="0" smtClean="0">
                <a:sym typeface="Adobe Caslon Pro" pitchFamily="18" charset="0"/>
              </a:rPr>
              <a:t>月一</a:t>
            </a:r>
            <a:r>
              <a:rPr lang="zh-CN" altLang="en-US" sz="2000" dirty="0">
                <a:sym typeface="Adobe Caslon Pro" pitchFamily="18" charset="0"/>
              </a:rPr>
              <a:t>总结；由指导教师</a:t>
            </a:r>
            <a:r>
              <a:rPr lang="zh-CN" altLang="en-US" sz="2000" dirty="0" smtClean="0">
                <a:sym typeface="Adobe Caslon Pro" pitchFamily="18" charset="0"/>
              </a:rPr>
              <a:t>填写；</a:t>
            </a:r>
            <a:endParaRPr sz="2000" dirty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5.</a:t>
            </a:r>
            <a:r>
              <a:rPr sz="2000" b="1" dirty="0">
                <a:latin typeface="+mn-lt"/>
                <a:cs typeface="+mn-lt"/>
              </a:rPr>
              <a:t>指导教师审阅意见表</a:t>
            </a:r>
            <a:r>
              <a:rPr sz="2000" dirty="0" smtClean="0">
                <a:latin typeface="+mn-lt"/>
                <a:cs typeface="+mn-lt"/>
              </a:rPr>
              <a:t>（</a:t>
            </a:r>
            <a:r>
              <a:rPr lang="zh-CN" altLang="en-US" sz="2000" dirty="0" smtClean="0">
                <a:latin typeface="+mn-lt"/>
                <a:cs typeface="+mn-lt"/>
              </a:rPr>
              <a:t>文</a:t>
            </a:r>
            <a:r>
              <a:rPr lang="en-US" sz="2000" dirty="0" smtClean="0">
                <a:latin typeface="+mn-lt"/>
                <a:cs typeface="+mn-lt"/>
              </a:rPr>
              <a:t>/</a:t>
            </a:r>
            <a:r>
              <a:rPr sz="2000" dirty="0" err="1" smtClean="0">
                <a:latin typeface="+mn-lt"/>
                <a:cs typeface="+mn-lt"/>
                <a:sym typeface="+mn-ea"/>
              </a:rPr>
              <a:t>理科用表</a:t>
            </a:r>
            <a:r>
              <a:rPr sz="2000" dirty="0" smtClean="0">
                <a:latin typeface="+mn-lt"/>
                <a:cs typeface="+mn-lt"/>
              </a:rPr>
              <a:t>）</a:t>
            </a:r>
            <a:r>
              <a:rPr lang="zh-CN" altLang="en-US" sz="2000" dirty="0" smtClean="0">
                <a:latin typeface="+mn-lt"/>
                <a:cs typeface="+mn-lt"/>
              </a:rPr>
              <a:t>：由</a:t>
            </a:r>
            <a:r>
              <a:rPr lang="zh-CN" altLang="en-US" sz="2000" dirty="0" smtClean="0">
                <a:sym typeface="Adobe Caslon Pro" pitchFamily="18" charset="0"/>
              </a:rPr>
              <a:t>指导</a:t>
            </a:r>
            <a:r>
              <a:rPr lang="zh-CN" altLang="en-US" sz="2000" dirty="0">
                <a:sym typeface="Adobe Caslon Pro" pitchFamily="18" charset="0"/>
              </a:rPr>
              <a:t>教师填写；</a:t>
            </a:r>
            <a:r>
              <a:rPr lang="en-US" altLang="zh-CN" sz="2000" dirty="0">
                <a:sym typeface="Adobe Caslon Pro" pitchFamily="18" charset="0"/>
              </a:rPr>
              <a:t/>
            </a:r>
            <a:br>
              <a:rPr lang="en-US" altLang="zh-CN" sz="2000" dirty="0">
                <a:sym typeface="Adobe Caslon Pro" pitchFamily="18" charset="0"/>
              </a:rPr>
            </a:br>
            <a:r>
              <a:rPr sz="2000" dirty="0" smtClean="0">
                <a:latin typeface="+mn-lt"/>
                <a:cs typeface="+mn-lt"/>
              </a:rPr>
              <a:t>6</a:t>
            </a:r>
            <a:r>
              <a:rPr sz="2000" dirty="0">
                <a:latin typeface="+mn-lt"/>
                <a:cs typeface="+mn-lt"/>
              </a:rPr>
              <a:t>.</a:t>
            </a:r>
            <a:r>
              <a:rPr sz="2000" b="1" dirty="0">
                <a:latin typeface="+mn-lt"/>
                <a:cs typeface="+mn-lt"/>
              </a:rPr>
              <a:t>评阅教师审阅意见表</a:t>
            </a:r>
            <a:r>
              <a:rPr sz="2000" dirty="0">
                <a:latin typeface="+mn-lt"/>
                <a:cs typeface="+mn-lt"/>
              </a:rPr>
              <a:t>（</a:t>
            </a:r>
            <a:r>
              <a:rPr sz="2000" dirty="0" smtClean="0">
                <a:latin typeface="+mn-lt"/>
                <a:cs typeface="+mn-lt"/>
              </a:rPr>
              <a:t>文</a:t>
            </a:r>
            <a:r>
              <a:rPr lang="en-US" sz="2000" dirty="0" smtClean="0">
                <a:latin typeface="+mn-lt"/>
                <a:cs typeface="+mn-lt"/>
              </a:rPr>
              <a:t>/</a:t>
            </a:r>
            <a:r>
              <a:rPr sz="2000" dirty="0" err="1" smtClean="0">
                <a:latin typeface="+mn-lt"/>
                <a:cs typeface="+mn-lt"/>
                <a:sym typeface="+mn-ea"/>
              </a:rPr>
              <a:t>理科用表</a:t>
            </a:r>
            <a:r>
              <a:rPr sz="2000" dirty="0" smtClean="0">
                <a:latin typeface="+mn-lt"/>
                <a:cs typeface="+mn-lt"/>
              </a:rPr>
              <a:t>）</a:t>
            </a:r>
            <a:r>
              <a:rPr lang="zh-CN" altLang="en-US" sz="2000" dirty="0" smtClean="0">
                <a:latin typeface="+mn-lt"/>
                <a:cs typeface="+mn-lt"/>
              </a:rPr>
              <a:t>：</a:t>
            </a:r>
            <a:r>
              <a:rPr lang="zh-CN" altLang="en-US" sz="2000" dirty="0" smtClean="0">
                <a:cs typeface="+mn-lt"/>
              </a:rPr>
              <a:t>由</a:t>
            </a:r>
            <a:r>
              <a:rPr lang="zh-CN" altLang="en-US" sz="2000" dirty="0">
                <a:sym typeface="Adobe Caslon Pro" pitchFamily="18" charset="0"/>
              </a:rPr>
              <a:t>评阅</a:t>
            </a:r>
            <a:r>
              <a:rPr lang="zh-CN" altLang="en-US" sz="2000" dirty="0" smtClean="0">
                <a:sym typeface="Adobe Caslon Pro" pitchFamily="18" charset="0"/>
              </a:rPr>
              <a:t>教师</a:t>
            </a:r>
            <a:r>
              <a:rPr lang="zh-CN" altLang="en-US" sz="2000" dirty="0">
                <a:sym typeface="Adobe Caslon Pro" pitchFamily="18" charset="0"/>
              </a:rPr>
              <a:t>填写；</a:t>
            </a:r>
            <a:r>
              <a:rPr lang="en-US" altLang="zh-CN" sz="2000" dirty="0">
                <a:sym typeface="Adobe Caslon Pro" pitchFamily="18" charset="0"/>
              </a:rPr>
              <a:t/>
            </a:r>
            <a:br>
              <a:rPr lang="en-US" altLang="zh-CN" sz="2000" dirty="0">
                <a:sym typeface="Adobe Caslon Pro" pitchFamily="18" charset="0"/>
              </a:rPr>
            </a:br>
            <a:r>
              <a:rPr sz="2000" dirty="0" smtClean="0">
                <a:latin typeface="+mn-lt"/>
                <a:cs typeface="+mn-lt"/>
              </a:rPr>
              <a:t>7</a:t>
            </a:r>
            <a:r>
              <a:rPr sz="2000" dirty="0">
                <a:latin typeface="+mn-lt"/>
                <a:cs typeface="+mn-lt"/>
              </a:rPr>
              <a:t>.</a:t>
            </a:r>
            <a:r>
              <a:rPr sz="2000" b="1" dirty="0" smtClean="0">
                <a:latin typeface="+mn-lt"/>
                <a:cs typeface="+mn-lt"/>
              </a:rPr>
              <a:t>答辩记录及评价表</a:t>
            </a:r>
            <a:r>
              <a:rPr lang="zh-CN" altLang="en-US" sz="2000" dirty="0" smtClean="0">
                <a:latin typeface="+mn-lt"/>
                <a:cs typeface="+mn-lt"/>
              </a:rPr>
              <a:t>：由</a:t>
            </a:r>
            <a:r>
              <a:rPr lang="zh-CN" altLang="en-US" sz="2000" dirty="0" smtClean="0">
                <a:sym typeface="Adobe Caslon Pro" pitchFamily="18" charset="0"/>
              </a:rPr>
              <a:t>答辩教师与答辩组完成填写；</a:t>
            </a:r>
            <a:endParaRPr sz="2000" dirty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sz="2000" dirty="0">
                <a:latin typeface="+mn-lt"/>
                <a:cs typeface="+mn-lt"/>
              </a:rPr>
              <a:t>8.</a:t>
            </a:r>
            <a:r>
              <a:rPr sz="2000" b="1" dirty="0" smtClean="0">
                <a:latin typeface="+mn-lt"/>
                <a:cs typeface="+mn-lt"/>
              </a:rPr>
              <a:t>成绩评定表</a:t>
            </a:r>
            <a:r>
              <a:rPr lang="zh-CN" altLang="en-US" sz="2000" dirty="0" smtClean="0">
                <a:latin typeface="+mn-lt"/>
                <a:cs typeface="+mn-lt"/>
              </a:rPr>
              <a:t>：由学位管理小组汇总填写。  </a:t>
            </a:r>
            <a:endParaRPr lang="en-US" altLang="zh-CN" sz="2000" dirty="0" smtClean="0">
              <a:latin typeface="+mn-lt"/>
              <a:cs typeface="+mn-lt"/>
            </a:endParaRPr>
          </a:p>
          <a:p>
            <a:pPr eaLnBrk="1" latinLnBrk="0" hangingPunct="1">
              <a:lnSpc>
                <a:spcPts val="28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cs typeface="+mn-lt"/>
              </a:rPr>
              <a:t>注：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  <a:sym typeface="Adobe Caslon Pro" pitchFamily="18" charset="0"/>
              </a:rPr>
              <a:t>指导教师和评阅教师、答辩教师（不能少于3人）不能为同一人。</a:t>
            </a:r>
            <a:r>
              <a:rPr lang="zh-CN" altLang="en-US" dirty="0" smtClean="0">
                <a:solidFill>
                  <a:srgbClr val="FF0000"/>
                </a:solidFill>
              </a:rPr>
              <a:t>                                      </a:t>
            </a:r>
            <a:endParaRPr lang="zh-CN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ts val="2800"/>
              </a:lnSpc>
            </a:pPr>
            <a:r>
              <a:rPr lang="zh-CN" altLang="en-US" dirty="0"/>
              <a:t>                  </a:t>
            </a:r>
          </a:p>
        </p:txBody>
      </p:sp>
      <p:sp>
        <p:nvSpPr>
          <p:cNvPr id="19460" name="标题 1"/>
          <p:cNvSpPr txBox="1">
            <a:spLocks noChangeArrowheads="1"/>
          </p:cNvSpPr>
          <p:nvPr/>
        </p:nvSpPr>
        <p:spPr bwMode="auto">
          <a:xfrm>
            <a:off x="610235" y="1275155"/>
            <a:ext cx="78517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sz="2000" dirty="0">
                <a:latin typeface="Adobe Caslon Pro Bold" pitchFamily="18" charset="0"/>
                <a:sym typeface="Adobe Caslon Pro Bold" pitchFamily="18" charset="0"/>
              </a:rPr>
              <a:t>（二）支撑材料应包含以下内容</a:t>
            </a:r>
          </a:p>
        </p:txBody>
      </p:sp>
      <p:sp>
        <p:nvSpPr>
          <p:cNvPr id="4" name="矩形 3"/>
          <p:cNvSpPr/>
          <p:nvPr/>
        </p:nvSpPr>
        <p:spPr>
          <a:xfrm>
            <a:off x="105954" y="194660"/>
            <a:ext cx="539115" cy="4298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06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682040" y="194660"/>
            <a:ext cx="7851775" cy="127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atinLnBrk="0">
              <a:lnSpc>
                <a:spcPts val="3600"/>
              </a:lnSpc>
            </a:pPr>
            <a:r>
              <a:rPr lang="zh-CN" altLang="en-US" sz="2400" b="1" dirty="0">
                <a:latin typeface="Adobe Caslon Pro Bold" pitchFamily="18" charset="0"/>
                <a:sym typeface="Adobe Caslon Pro Bold" pitchFamily="18" charset="0"/>
              </a:rPr>
              <a:t>三</a:t>
            </a: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、完成过程支撑性材料</a:t>
            </a:r>
            <a:endParaRPr lang="en-US" altLang="zh-CN" sz="2400" b="1" dirty="0" smtClean="0">
              <a:latin typeface="Adobe Caslon Pro Bold" pitchFamily="18" charset="0"/>
              <a:sym typeface="Adobe Caslon Pro Bold" pitchFamily="18" charset="0"/>
            </a:endParaRPr>
          </a:p>
          <a:p>
            <a:pPr latinLnBrk="0">
              <a:lnSpc>
                <a:spcPts val="3600"/>
              </a:lnSpc>
            </a:pPr>
            <a:r>
              <a:rPr lang="zh-CN" altLang="en-US" sz="2400" b="1" dirty="0" smtClean="0">
                <a:latin typeface="Adobe Caslon Pro Bold" pitchFamily="18" charset="0"/>
                <a:sym typeface="Adobe Caslon Pro Bold" pitchFamily="18" charset="0"/>
              </a:rPr>
              <a:t>   </a:t>
            </a:r>
            <a:r>
              <a:rPr lang="zh-CN" altLang="en-US" sz="20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是否</a:t>
            </a:r>
            <a:r>
              <a:rPr lang="zh-CN" altLang="en-US" sz="2000" b="1" dirty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有查重报告、支撑材料是否</a:t>
            </a:r>
            <a:r>
              <a:rPr lang="zh-CN" altLang="en-US" sz="20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齐全</a:t>
            </a:r>
            <a:r>
              <a:rPr lang="zh-CN" altLang="en-US" sz="2400" b="1" dirty="0" smtClean="0">
                <a:solidFill>
                  <a:srgbClr val="FF0000"/>
                </a:solidFill>
                <a:latin typeface="Adobe Caslon Pro Bold" pitchFamily="18" charset="0"/>
                <a:sym typeface="Adobe Caslon Pro Bold" pitchFamily="18" charset="0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Adobe Caslon Pro Bold" pitchFamily="18" charset="0"/>
              <a:sym typeface="Adobe Caslon Pro Bold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标题 1"/>
          <p:cNvSpPr txBox="1">
            <a:spLocks noChangeArrowheads="1"/>
          </p:cNvSpPr>
          <p:nvPr/>
        </p:nvSpPr>
        <p:spPr bwMode="auto">
          <a:xfrm>
            <a:off x="754380" y="266693"/>
            <a:ext cx="6356350" cy="69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sz="2400" b="1" dirty="0">
                <a:latin typeface="宋体" panose="02010600030101010101" pitchFamily="2" charset="-122"/>
                <a:sym typeface="Adobe Caslon Pro Bold" pitchFamily="18" charset="0"/>
              </a:rPr>
              <a:t>四</a:t>
            </a:r>
            <a:r>
              <a:rPr sz="2400" b="1" dirty="0" smtClean="0">
                <a:latin typeface="宋体" panose="02010600030101010101" pitchFamily="2" charset="-122"/>
                <a:sym typeface="Adobe Caslon Pro Bold" pitchFamily="18" charset="0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sym typeface="Adobe Caslon Pro Bold" pitchFamily="18" charset="0"/>
              </a:rPr>
              <a:t>完成</a:t>
            </a:r>
            <a:r>
              <a:rPr lang="zh-CN" sz="2400" b="1" dirty="0" smtClean="0">
                <a:latin typeface="宋体" panose="02010600030101010101" pitchFamily="2" charset="-122"/>
                <a:sym typeface="Adobe Caslon Pro Bold" pitchFamily="18" charset="0"/>
              </a:rPr>
              <a:t>质量</a:t>
            </a:r>
            <a:r>
              <a:rPr lang="zh-CN" altLang="en-US" sz="2400" b="1" dirty="0" smtClean="0">
                <a:latin typeface="宋体" panose="02010600030101010101" pitchFamily="2" charset="-122"/>
                <a:sym typeface="Adobe Caslon Pro Bold" pitchFamily="18" charset="0"/>
              </a:rPr>
              <a:t>符合</a:t>
            </a:r>
            <a:r>
              <a:rPr lang="zh-CN" sz="2400" b="1" dirty="0" smtClean="0">
                <a:latin typeface="宋体" panose="02010600030101010101" pitchFamily="2" charset="-122"/>
                <a:sym typeface="Adobe Caslon Pro Bold" pitchFamily="18" charset="0"/>
              </a:rPr>
              <a:t>要求</a:t>
            </a:r>
            <a:endParaRPr lang="zh-CN" sz="2400" b="1" dirty="0">
              <a:latin typeface="宋体" panose="02010600030101010101" pitchFamily="2" charset="-122"/>
              <a:sym typeface="Adobe Caslon Pro Bold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5954" y="195971"/>
            <a:ext cx="521866" cy="429895"/>
          </a:xfrm>
          <a:prstGeom prst="rect">
            <a:avLst/>
          </a:prstGeom>
          <a:solidFill>
            <a:srgbClr val="FF000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07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78" name="标题 1"/>
          <p:cNvSpPr>
            <a:spLocks noGrp="1"/>
          </p:cNvSpPr>
          <p:nvPr>
            <p:ph type="ctrTitle"/>
          </p:nvPr>
        </p:nvSpPr>
        <p:spPr>
          <a:xfrm>
            <a:off x="610185" y="554825"/>
            <a:ext cx="7747635" cy="976630"/>
          </a:xfrm>
        </p:spPr>
        <p:txBody>
          <a:bodyPr/>
          <a:lstStyle/>
          <a:p>
            <a:pPr marL="0" indent="0"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 </a:t>
            </a:r>
            <a:r>
              <a:rPr sz="2000" dirty="0" err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设计（论文）质量是否符合要求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，</a:t>
            </a:r>
            <a:r>
              <a:rPr sz="2000" dirty="0" err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从以下几方面审查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：</a:t>
            </a: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826284" y="1766219"/>
            <a:ext cx="7747635" cy="23182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marL="762635" indent="-762635" algn="ctr" rtl="0" eaLnBrk="0" fontAlgn="base" hangingPunct="0">
              <a:spcBef>
                <a:spcPct val="0"/>
              </a:spcBef>
              <a:spcAft>
                <a:spcPct val="0"/>
              </a:spcAft>
              <a:defRPr sz="2335">
                <a:solidFill>
                  <a:schemeClr val="accent1"/>
                </a:solidFill>
                <a:latin typeface="+mj-lt"/>
                <a:ea typeface="+mj-ea"/>
                <a:cs typeface="+mj-cs"/>
                <a:sym typeface="Adobe Caslon Pro Bold" pitchFamily="18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9pPr>
          </a:lstStyle>
          <a:p>
            <a:pPr marL="0" indent="0" algn="l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   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选题意义方面。选题要符合专业培养目标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有理论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探索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意义或实用价值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</a:p>
          <a:p>
            <a:pPr marL="0" indent="0" algn="l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   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写作安排方面。写作进度安排要合理，工作量要饱满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适宜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  <a:endParaRPr lang="en-US" sz="2000" dirty="0" smtClean="0">
              <a:solidFill>
                <a:schemeClr val="tx1"/>
              </a:solidFill>
              <a:ea typeface="宋体" panose="02010600030101010101" pitchFamily="2" charset="-122"/>
              <a:sym typeface="Adobe Caslon Pro" pitchFamily="18" charset="0"/>
            </a:endParaRPr>
          </a:p>
          <a:p>
            <a:pPr marL="0" indent="0"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   3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、专业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能力方面。要能体现所在专业领域的研究现状、分析解决本专业领域问题能力，有创新性且对实践有指导意义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  <a:endParaRPr lang="zh-CN" altLang="en-US" sz="2000" dirty="0">
              <a:solidFill>
                <a:schemeClr val="tx1"/>
              </a:solidFill>
              <a:ea typeface="宋体" panose="02010600030101010101" pitchFamily="2" charset="-122"/>
              <a:sym typeface="Adobe Caslon Pro" pitchFamily="18" charset="0"/>
            </a:endParaRPr>
          </a:p>
          <a:p>
            <a:pPr marL="0" indent="0" algn="l">
              <a:lnSpc>
                <a:spcPct val="150000"/>
              </a:lnSpc>
            </a:pPr>
            <a:endParaRPr sz="2000" dirty="0" smtClean="0">
              <a:solidFill>
                <a:schemeClr val="tx1"/>
              </a:solidFill>
              <a:ea typeface="宋体" panose="02010600030101010101" pitchFamily="2" charset="-122"/>
              <a:sym typeface="Adobe Caslon Pro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A5DAFDB-6B9E-4CC9-B657-71BC2EDDAD7A}" type="slidenum">
              <a:rPr lang="zh-CN" altLang="en-US" smtClean="0">
                <a:solidFill>
                  <a:srgbClr val="8B8B8B"/>
                </a:solidFill>
                <a:sym typeface="Adobe Caslon Pro" pitchFamily="18" charset="0"/>
              </a:rPr>
              <a:t>9</a:t>
            </a:fld>
            <a:endParaRPr lang="en-US" altLang="zh-CN" smtClean="0">
              <a:solidFill>
                <a:srgbClr val="8B8B8B"/>
              </a:solidFill>
              <a:sym typeface="Adobe Caslon Pro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5954" y="195971"/>
            <a:ext cx="521866" cy="429895"/>
          </a:xfrm>
          <a:prstGeom prst="rect">
            <a:avLst/>
          </a:prstGeom>
          <a:solidFill>
            <a:srgbClr val="FF000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08</a:t>
            </a:r>
            <a:endParaRPr kumimoji="0" lang="zh-CN" altLang="en-US" sz="2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826284" y="1347188"/>
            <a:ext cx="7923630" cy="2737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marL="762635" indent="-762635" algn="ctr" rtl="0" eaLnBrk="0" fontAlgn="base" hangingPunct="0">
              <a:spcBef>
                <a:spcPct val="0"/>
              </a:spcBef>
              <a:spcAft>
                <a:spcPct val="0"/>
              </a:spcAft>
              <a:defRPr sz="2335">
                <a:solidFill>
                  <a:schemeClr val="accent1"/>
                </a:solidFill>
                <a:latin typeface="+mj-lt"/>
                <a:ea typeface="+mj-ea"/>
                <a:cs typeface="+mj-cs"/>
                <a:sym typeface="Adobe Caslon Pro Bold" pitchFamily="18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9pPr>
          </a:lstStyle>
          <a:p>
            <a:pPr marL="0" indent="0" algn="l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   4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内容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构建方面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篇章观点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论证、结论举证事实依据充分；内容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重点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突出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；文献使用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出处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合理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、属实；结构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体系完整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逻辑性强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</a:p>
          <a:p>
            <a:pPr marL="0" indent="0" algn="l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   5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、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字数要求：达到本专业设计（论文）字数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基本</a:t>
            </a:r>
            <a:r>
              <a:rPr sz="2000" dirty="0" err="1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要求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；文法经管农等类简称“文经类”不低于</a:t>
            </a:r>
            <a:r>
              <a:rPr lang="en-US" altLang="zh-CN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12000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字，电子信息机械工程土木等</a:t>
            </a:r>
            <a:r>
              <a:rPr lang="zh-CN" altLang="en-US" sz="2000" dirty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简称“理工类”不低于</a:t>
            </a:r>
            <a:r>
              <a:rPr lang="en-US" altLang="zh-CN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15000</a:t>
            </a:r>
            <a:r>
              <a:rPr lang="zh-CN" altLang="en-US"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字</a:t>
            </a:r>
            <a:r>
              <a:rPr sz="2000" dirty="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。</a:t>
            </a:r>
          </a:p>
        </p:txBody>
      </p:sp>
      <p:sp>
        <p:nvSpPr>
          <p:cNvPr id="7" name="标题 1"/>
          <p:cNvSpPr txBox="1">
            <a:spLocks noChangeArrowheads="1"/>
          </p:cNvSpPr>
          <p:nvPr/>
        </p:nvSpPr>
        <p:spPr bwMode="auto">
          <a:xfrm>
            <a:off x="754380" y="266693"/>
            <a:ext cx="6356350" cy="69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sz="2400" b="1" dirty="0">
                <a:latin typeface="宋体" panose="02010600030101010101" pitchFamily="2" charset="-122"/>
                <a:sym typeface="Adobe Caslon Pro Bold" pitchFamily="18" charset="0"/>
              </a:rPr>
              <a:t>四</a:t>
            </a:r>
            <a:r>
              <a:rPr sz="2400" b="1" dirty="0" smtClean="0">
                <a:latin typeface="宋体" panose="02010600030101010101" pitchFamily="2" charset="-122"/>
                <a:sym typeface="Adobe Caslon Pro Bold" pitchFamily="18" charset="0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sym typeface="Adobe Caslon Pro Bold" pitchFamily="18" charset="0"/>
              </a:rPr>
              <a:t>完成</a:t>
            </a:r>
            <a:r>
              <a:rPr lang="zh-CN" sz="2400" b="1" dirty="0" smtClean="0">
                <a:latin typeface="宋体" panose="02010600030101010101" pitchFamily="2" charset="-122"/>
                <a:sym typeface="Adobe Caslon Pro Bold" pitchFamily="18" charset="0"/>
              </a:rPr>
              <a:t>质量</a:t>
            </a:r>
            <a:r>
              <a:rPr lang="zh-CN" altLang="en-US" sz="2400" b="1" dirty="0" smtClean="0">
                <a:latin typeface="宋体" panose="02010600030101010101" pitchFamily="2" charset="-122"/>
                <a:sym typeface="Adobe Caslon Pro Bold" pitchFamily="18" charset="0"/>
              </a:rPr>
              <a:t>符合</a:t>
            </a:r>
            <a:r>
              <a:rPr lang="zh-CN" sz="2400" b="1" dirty="0" smtClean="0">
                <a:latin typeface="宋体" panose="02010600030101010101" pitchFamily="2" charset="-122"/>
                <a:sym typeface="Adobe Caslon Pro Bold" pitchFamily="18" charset="0"/>
              </a:rPr>
              <a:t>要求</a:t>
            </a:r>
            <a:endParaRPr lang="zh-CN" sz="2400" b="1" dirty="0">
              <a:latin typeface="宋体" panose="02010600030101010101" pitchFamily="2" charset="-122"/>
              <a:sym typeface="Adobe Caslon Pro Bold" pitchFamily="18" charset="0"/>
            </a:endParaRPr>
          </a:p>
        </p:txBody>
      </p:sp>
      <p:sp>
        <p:nvSpPr>
          <p:cNvPr id="8" name="标题 1"/>
          <p:cNvSpPr txBox="1"/>
          <p:nvPr/>
        </p:nvSpPr>
        <p:spPr bwMode="auto">
          <a:xfrm>
            <a:off x="610185" y="554825"/>
            <a:ext cx="7747635" cy="97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762635" indent="-762635" algn="ctr" rtl="0" eaLnBrk="0" fontAlgn="base" hangingPunct="0">
              <a:spcBef>
                <a:spcPct val="0"/>
              </a:spcBef>
              <a:spcAft>
                <a:spcPct val="0"/>
              </a:spcAft>
              <a:defRPr sz="2335">
                <a:solidFill>
                  <a:schemeClr val="accent1"/>
                </a:solidFill>
                <a:latin typeface="+mj-lt"/>
                <a:ea typeface="+mj-ea"/>
                <a:cs typeface="+mj-cs"/>
                <a:sym typeface="Adobe Caslon Pro Bold" pitchFamily="18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dobe Caslon Pro Bold" pitchFamily="18" charset="0"/>
                <a:sym typeface="Adobe Caslon Pro Bold" pitchFamily="18" charset="0"/>
              </a:defRPr>
            </a:lvl9pPr>
          </a:lstStyle>
          <a:p>
            <a:pPr marL="0" indent="0" algn="l">
              <a:lnSpc>
                <a:spcPct val="150000"/>
              </a:lnSpc>
            </a:pPr>
            <a:r>
              <a:rPr lang="zh-CN" altLang="en-US" sz="24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 </a:t>
            </a:r>
            <a:r>
              <a:rPr lang="zh-CN" altLang="en-US" sz="200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dobe Caslon Pro" pitchFamily="18" charset="0"/>
              </a:rPr>
              <a:t>设计（论文）质量是否符合要求，从以下几方面审查</a:t>
            </a:r>
            <a:r>
              <a:rPr lang="zh-CN" altLang="en-US" sz="2000" smtClean="0">
                <a:solidFill>
                  <a:schemeClr val="tx1"/>
                </a:solidFill>
                <a:ea typeface="宋体" panose="02010600030101010101" pitchFamily="2" charset="-122"/>
                <a:sym typeface="Adobe Caslon Pro" pitchFamily="18" charset="0"/>
              </a:rPr>
              <a:t>：</a:t>
            </a:r>
            <a:endParaRPr lang="zh-CN" altLang="en-US" sz="2000" dirty="0" smtClean="0">
              <a:solidFill>
                <a:schemeClr val="tx1"/>
              </a:solidFill>
              <a:ea typeface="宋体" panose="02010600030101010101" pitchFamily="2" charset="-122"/>
              <a:sym typeface="Adobe Caslon Pro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zdjZjEwMWFmZTgzMGQzMjA4MzQxOTg2MmFkZDUwNWQifQ=="/>
</p:tagLst>
</file>

<file path=ppt/theme/theme1.xml><?xml version="1.0" encoding="utf-8"?>
<a:theme xmlns:a="http://schemas.openxmlformats.org/drawingml/2006/main" name="Office 主题​​">
  <a:themeElements>
    <a:clrScheme name="">
      <a:dk1>
        <a:srgbClr val="262626"/>
      </a:dk1>
      <a:lt1>
        <a:srgbClr val="FFFFFF"/>
      </a:lt1>
      <a:dk2>
        <a:srgbClr val="8B8B8B"/>
      </a:dk2>
      <a:lt2>
        <a:srgbClr val="FFFFFF"/>
      </a:lt2>
      <a:accent1>
        <a:srgbClr val="8E4732"/>
      </a:accent1>
      <a:accent2>
        <a:srgbClr val="4F81BD"/>
      </a:accent2>
      <a:accent3>
        <a:srgbClr val="FFFFFF"/>
      </a:accent3>
      <a:accent4>
        <a:srgbClr val="1F1F1F"/>
      </a:accent4>
      <a:accent5>
        <a:srgbClr val="C6B1AD"/>
      </a:accent5>
      <a:accent6>
        <a:srgbClr val="4774AB"/>
      </a:accent6>
      <a:hlink>
        <a:srgbClr val="00ADEF"/>
      </a:hlink>
      <a:folHlink>
        <a:srgbClr val="A7A711"/>
      </a:folHlink>
    </a:clrScheme>
    <a:fontScheme name="Office 主题​​">
      <a:majorFont>
        <a:latin typeface="Adobe Caslon Pro Bold"/>
        <a:ea typeface=""/>
        <a:cs typeface=""/>
      </a:majorFont>
      <a:minorFont>
        <a:latin typeface="Adobe Caslon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262626"/>
      </a:dk1>
      <a:lt1>
        <a:srgbClr val="FFFFFF"/>
      </a:lt1>
      <a:dk2>
        <a:srgbClr val="8B8B8B"/>
      </a:dk2>
      <a:lt2>
        <a:srgbClr val="FFFFFF"/>
      </a:lt2>
      <a:accent1>
        <a:srgbClr val="8E4732"/>
      </a:accent1>
      <a:accent2>
        <a:srgbClr val="4F81BD"/>
      </a:accent2>
      <a:accent3>
        <a:srgbClr val="FFFFFF"/>
      </a:accent3>
      <a:accent4>
        <a:srgbClr val="1F1F1F"/>
      </a:accent4>
      <a:accent5>
        <a:srgbClr val="C6B1AD"/>
      </a:accent5>
      <a:accent6>
        <a:srgbClr val="4774AB"/>
      </a:accent6>
      <a:hlink>
        <a:srgbClr val="00ADEF"/>
      </a:hlink>
      <a:folHlink>
        <a:srgbClr val="A7A71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668</Words>
  <Application>Microsoft Office PowerPoint</Application>
  <PresentationFormat>自定义</PresentationFormat>
  <Paragraphs>85</Paragraphs>
  <Slides>10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包括格式规范、引用规范、行文规范、图表规范等。单独的图表或设计图纸可作为附件材料一并上传。比如土木工程专业的设计图纸、计算机专业的程序等。 提示： 内容结构的完整性和撰写规范性具体要求可参考：      《本科毕业设计(论文)格式范例》（附件1）     《西南科技大学本科毕业设计(论文)撰写规范和装订要求（2021年修订）》（附件2）</vt:lpstr>
      <vt:lpstr>PowerPoint 演示文稿</vt:lpstr>
      <vt:lpstr>PowerPoint 演示文稿</vt:lpstr>
      <vt:lpstr> 设计（论文）质量是否符合要求，从以下几方面审查：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PowerPoint模板</dc:title>
  <dc:creator>微软用户</dc:creator>
  <cp:lastModifiedBy>Microsoft</cp:lastModifiedBy>
  <cp:revision>261</cp:revision>
  <dcterms:created xsi:type="dcterms:W3CDTF">2012-09-09T09:29:00Z</dcterms:created>
  <dcterms:modified xsi:type="dcterms:W3CDTF">2022-05-28T01:30:56Z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CCA14269FADD4083973FF90722BCD521</vt:lpwstr>
  </property>
</Properties>
</file>